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3"/>
  </p:notesMasterIdLst>
  <p:sldIdLst>
    <p:sldId id="257" r:id="rId2"/>
    <p:sldId id="448" r:id="rId3"/>
    <p:sldId id="638" r:id="rId4"/>
    <p:sldId id="639" r:id="rId5"/>
    <p:sldId id="640" r:id="rId6"/>
    <p:sldId id="641" r:id="rId7"/>
    <p:sldId id="642" r:id="rId8"/>
    <p:sldId id="643" r:id="rId9"/>
    <p:sldId id="647" r:id="rId10"/>
    <p:sldId id="293" r:id="rId11"/>
    <p:sldId id="648" r:id="rId12"/>
  </p:sldIdLst>
  <p:sldSz cx="9144000" cy="6858000" type="screen4x3"/>
  <p:notesSz cx="6858000" cy="9144000"/>
  <p:custDataLst>
    <p:tags r:id="rId1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o vivi" initials="gv" lastIdx="1" clrIdx="0">
    <p:extLst>
      <p:ext uri="{19B8F6BF-5375-455C-9EA6-DF929625EA0E}">
        <p15:presenceInfo xmlns:p15="http://schemas.microsoft.com/office/powerpoint/2012/main" userId="fce0104bcb968a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99"/>
    <a:srgbClr val="C55A11"/>
    <a:srgbClr val="FFDC73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72" autoAdjust="0"/>
    <p:restoredTop sz="76114" autoAdjust="0"/>
  </p:normalViewPr>
  <p:slideViewPr>
    <p:cSldViewPr snapToGrid="0" showGuides="1">
      <p:cViewPr varScale="1">
        <p:scale>
          <a:sx n="75" d="100"/>
          <a:sy n="75" d="100"/>
        </p:scale>
        <p:origin x="83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C3B8B-BE76-40B5-8EF6-965415E40552}" type="datetimeFigureOut">
              <a:rPr lang="zh-CN" altLang="en-US" smtClean="0"/>
              <a:t>2024/3/7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2B216-A1E5-45CC-A0AB-677A70DFA1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847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0A9E4-472D-46FF-8051-A014A0CE9C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919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B4267-FD12-436C-A400-74799FCF0CD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14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43DFE-C4A1-163C-0DF9-799F2A07D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1441F8-5CD3-F30B-2A30-73E926731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86D0DB-4CC0-5ACE-A38C-A64BDC6EC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6246FD-2C9D-7638-5F87-39654BEA70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0A9E4-472D-46FF-8051-A014A0CE9C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257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我将从一下几个方面展开介绍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EF7B6-5D9C-4ADA-8879-B7C6F876442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67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2B216-A1E5-45CC-A0AB-677A70DFA1D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436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D25E8-BDD1-54FD-65A6-D02349BCC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95AF1D-2C17-6222-E636-58D81E8414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AD79043-380A-3E2A-3A27-33558B3D1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91AB22-C4E4-5A09-2113-06926E550E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2B216-A1E5-45CC-A0AB-677A70DFA1D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783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A5E2C-348D-8447-48E4-BE34E6514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9058CEB-930E-B1D5-CDD4-932BEA1CB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BD85184-F2CA-5ABE-D24C-2AC188EC3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63BC10-DBDD-D71B-8D4E-E4A1692B54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2B216-A1E5-45CC-A0AB-677A70DFA1D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634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EEC99-0989-0AF9-9757-D08863017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3F90AE-1F3B-7CA3-A483-495AFF0B4D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59B667D-97F1-98E1-9B7B-8E5FB0ECB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F7844C-B7D0-2224-A8C2-DE67C1F522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2B216-A1E5-45CC-A0AB-677A70DFA1D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323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250B4-AB6B-39ED-D304-F21F4AAC3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4C9E49E-7021-2DC8-1946-CFE571F3F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4D81BE5-858D-16D1-0709-D49986E0B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744D10-E296-8EBB-5DFB-598831468C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2B216-A1E5-45CC-A0AB-677A70DFA1D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976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7841D-DC66-8405-04B6-30F1A49B4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1ED2D72-ABC5-883B-AF11-F471CBFBC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5B77584-2B8B-B790-2332-6A80AA9B2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7800F1-6E43-608F-184E-9D6FE8326D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2B216-A1E5-45CC-A0AB-677A70DFA1D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902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DD8FB-4C0D-2C2D-4C3C-E9E09C829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B20F18B-CAD4-F6AA-6A7B-39A98349EA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383D201-7C9B-3E0E-F0FE-41816082E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AD5CC2-E543-94D4-0D3D-6093F5E5AF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2B216-A1E5-45CC-A0AB-677A70DFA1D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528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0EE9D-4F3B-485C-94A2-C82450668486}" type="datetimeFigureOut">
              <a:rPr lang="zh-CN" altLang="en-US" smtClean="0"/>
              <a:t>2024/3/7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8F0C-89AA-4090-8239-C5F1D4C51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64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0EE9D-4F3B-485C-94A2-C82450668486}" type="datetimeFigureOut">
              <a:rPr lang="zh-CN" altLang="en-US" smtClean="0"/>
              <a:t>2024/3/7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8F0C-89AA-4090-8239-C5F1D4C51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613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0EE9D-4F3B-485C-94A2-C82450668486}" type="datetimeFigureOut">
              <a:rPr lang="zh-CN" altLang="en-US" smtClean="0"/>
              <a:t>2024/3/7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8F0C-89AA-4090-8239-C5F1D4C51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754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CB1EB63-F274-4723-9842-7B3651727783}"/>
              </a:ext>
            </a:extLst>
          </p:cNvPr>
          <p:cNvSpPr/>
          <p:nvPr userDrawn="1"/>
        </p:nvSpPr>
        <p:spPr>
          <a:xfrm>
            <a:off x="41275" y="853441"/>
            <a:ext cx="9140825" cy="71437"/>
          </a:xfrm>
          <a:prstGeom prst="rect">
            <a:avLst/>
          </a:prstGeom>
          <a:gradFill flip="none" rotWithShape="1">
            <a:gsLst>
              <a:gs pos="57790">
                <a:srgbClr val="DFE4FB"/>
              </a:gs>
              <a:gs pos="26000">
                <a:srgbClr val="C4CEF7"/>
              </a:gs>
              <a:gs pos="0">
                <a:srgbClr val="A6B6F2"/>
              </a:gs>
              <a:gs pos="100000">
                <a:srgbClr val="F2F3FB"/>
              </a:gs>
              <a:gs pos="100000">
                <a:schemeClr val="bg1"/>
              </a:gs>
              <a:gs pos="82000">
                <a:srgbClr val="F2F3FB"/>
              </a:gs>
              <a:gs pos="60000">
                <a:srgbClr val="E1E6F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13">
              <a:solidFill>
                <a:prstClr val="white"/>
              </a:solidFill>
            </a:endParaRPr>
          </a:p>
        </p:txBody>
      </p:sp>
      <p:pic>
        <p:nvPicPr>
          <p:cNvPr id="4" name="Picture 9" descr="0915ecd0-b97d-44db-bede-060864c49a74"/>
          <p:cNvPicPr preferRelativeResize="0"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"/>
            <a:ext cx="906780" cy="863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7672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847428"/>
      </p:ext>
    </p:extLst>
  </p:cSld>
  <p:clrMapOvr>
    <a:masterClrMapping/>
  </p:clrMapOvr>
  <p:transition advClick="0">
    <p:pull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FD94275-EC93-C87A-6BBB-425F15188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9640" y="2688325"/>
            <a:ext cx="630722" cy="840963"/>
          </a:xfrm>
          <a:prstGeom prst="ellipse">
            <a:avLst/>
          </a:prstGeom>
          <a:solidFill>
            <a:schemeClr val="accent3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2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67DDEA5-75C4-FF17-3A23-7ECAF0CD4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85639" y="2688325"/>
            <a:ext cx="630722" cy="840963"/>
          </a:xfrm>
          <a:prstGeom prst="ellipse">
            <a:avLst/>
          </a:prstGeom>
          <a:solidFill>
            <a:schemeClr val="accent3">
              <a:lumMod val="60000"/>
              <a:lumOff val="4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E36D08-1D47-1B17-EFCA-4F96B6E71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13640" y="2688325"/>
            <a:ext cx="630722" cy="840963"/>
          </a:xfrm>
          <a:prstGeom prst="ellipse">
            <a:avLst/>
          </a:prstGeom>
          <a:solidFill>
            <a:schemeClr val="accent6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E23803-C97E-0679-3488-8C245D767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997" y="2688325"/>
            <a:ext cx="630722" cy="84096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E23D0-0FF0-42C6-B15F-A719DFDD52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93" y="457199"/>
            <a:ext cx="8798814" cy="11645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EAA216C1-AB2E-40F5-9FEB-99A051529B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1194" y="2616354"/>
            <a:ext cx="665560" cy="889000"/>
          </a:xfrm>
        </p:spPr>
        <p:txBody>
          <a:bodyPr>
            <a:normAutofit/>
          </a:bodyPr>
          <a:lstStyle>
            <a:lvl1pPr marL="0" indent="0" algn="ctr">
              <a:buNone/>
              <a:defRPr sz="675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D77457B-088A-4D58-BA8E-B758F3A6A0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5093" y="4019517"/>
            <a:ext cx="1939457" cy="369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50" b="1">
                <a:latin typeface="+mj-lt"/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35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26074907-686A-4144-BB8F-791A360F4C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9733" y="4491306"/>
            <a:ext cx="1619249" cy="601662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825"/>
            </a:lvl3pPr>
            <a:lvl4pPr marL="1028700" indent="0">
              <a:buNone/>
              <a:defRPr sz="825"/>
            </a:lvl4pPr>
            <a:lvl5pPr marL="1371600" indent="0">
              <a:buNone/>
              <a:defRPr sz="825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FAEA8B42-3F7F-41AD-BABE-4EEB23482A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5697" y="2616354"/>
            <a:ext cx="665560" cy="889000"/>
          </a:xfrm>
        </p:spPr>
        <p:txBody>
          <a:bodyPr>
            <a:normAutofit/>
          </a:bodyPr>
          <a:lstStyle>
            <a:lvl1pPr marL="0" indent="0" algn="ctr">
              <a:buNone/>
              <a:defRPr sz="675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DD29B92B-5D6C-4077-8F1A-743E03C13A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61093" y="4019517"/>
            <a:ext cx="1939457" cy="369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50" b="1">
                <a:latin typeface="+mj-lt"/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35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008E0623-EC20-45C5-91A6-0F11089BC4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85102" y="4491306"/>
            <a:ext cx="1487795" cy="601662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825"/>
            </a:lvl3pPr>
            <a:lvl4pPr marL="1028700" indent="0">
              <a:buNone/>
              <a:defRPr sz="825"/>
            </a:lvl4pPr>
            <a:lvl5pPr marL="1371600" indent="0">
              <a:buNone/>
              <a:defRPr sz="825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7567D676-2C80-4141-893B-11FCC59F84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5475" y="2616354"/>
            <a:ext cx="665560" cy="889000"/>
          </a:xfrm>
        </p:spPr>
        <p:txBody>
          <a:bodyPr>
            <a:normAutofit/>
          </a:bodyPr>
          <a:lstStyle>
            <a:lvl1pPr marL="0" indent="0" algn="ctr">
              <a:buNone/>
              <a:defRPr sz="675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13F3E81B-98F9-43EF-B142-E08146C84E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44609" y="4019517"/>
            <a:ext cx="1939457" cy="369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50" b="1">
                <a:latin typeface="+mj-lt"/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35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61293D0A-B2E6-4C99-A936-14475FCCE5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71103" y="4491306"/>
            <a:ext cx="1487795" cy="601662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825"/>
            </a:lvl3pPr>
            <a:lvl4pPr marL="1028700" indent="0">
              <a:buNone/>
              <a:defRPr sz="825"/>
            </a:lvl4pPr>
            <a:lvl5pPr marL="1371600" indent="0">
              <a:buNone/>
              <a:defRPr sz="825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Picture Placeholder 34">
            <a:extLst>
              <a:ext uri="{FF2B5EF4-FFF2-40B4-BE49-F238E27FC236}">
                <a16:creationId xmlns:a16="http://schemas.microsoft.com/office/drawing/2014/main" id="{6F952DCC-32A4-47A9-94B1-DD217C6081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42712" y="2616354"/>
            <a:ext cx="665560" cy="889000"/>
          </a:xfrm>
        </p:spPr>
        <p:txBody>
          <a:bodyPr>
            <a:normAutofit/>
          </a:bodyPr>
          <a:lstStyle>
            <a:lvl1pPr marL="0" indent="0" algn="ctr">
              <a:buNone/>
              <a:defRPr sz="675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DBC70D5F-BACB-4A84-A4D0-71ECD4393E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30609" y="4019517"/>
            <a:ext cx="1939457" cy="3693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50" b="1">
                <a:latin typeface="+mj-lt"/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35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527FC22-EC4A-4577-9F30-4B76AC7BCE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57102" y="4491306"/>
            <a:ext cx="1487795" cy="601662"/>
          </a:xfrm>
        </p:spPr>
        <p:txBody>
          <a:bodyPr>
            <a:no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825"/>
            </a:lvl3pPr>
            <a:lvl4pPr marL="1028700" indent="0">
              <a:buNone/>
              <a:defRPr sz="825"/>
            </a:lvl4pPr>
            <a:lvl5pPr marL="1371600" indent="0">
              <a:buNone/>
              <a:defRPr sz="825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3A5E61-4930-643F-C870-0B885BD5D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75996" y="3748073"/>
            <a:ext cx="6988365" cy="168964"/>
            <a:chOff x="1434661" y="3748073"/>
            <a:chExt cx="9317820" cy="16896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C0B5E23-017C-98F8-56D6-A44D68237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" idx="6"/>
              <a:endCxn id="8" idx="2"/>
            </p:cNvCxnSpPr>
            <p:nvPr userDrawn="1"/>
          </p:nvCxnSpPr>
          <p:spPr>
            <a:xfrm flipH="1">
              <a:off x="1434661" y="3832555"/>
              <a:ext cx="93178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Oval 7" descr="timeline markers">
              <a:extLst>
                <a:ext uri="{FF2B5EF4-FFF2-40B4-BE49-F238E27FC236}">
                  <a16:creationId xmlns:a16="http://schemas.microsoft.com/office/drawing/2014/main" id="{C9B4712F-53D8-B865-ED94-DB8B8FC12CF6}"/>
                </a:ext>
              </a:extLst>
            </p:cNvPr>
            <p:cNvSpPr/>
            <p:nvPr userDrawn="1"/>
          </p:nvSpPr>
          <p:spPr>
            <a:xfrm>
              <a:off x="1434661" y="3748073"/>
              <a:ext cx="168964" cy="1689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n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9" name="Oval 8" descr="timeline markers">
              <a:extLst>
                <a:ext uri="{FF2B5EF4-FFF2-40B4-BE49-F238E27FC236}">
                  <a16:creationId xmlns:a16="http://schemas.microsoft.com/office/drawing/2014/main" id="{2004C008-7BEB-2666-E302-67CE046DD70A}"/>
                </a:ext>
              </a:extLst>
            </p:cNvPr>
            <p:cNvSpPr/>
            <p:nvPr userDrawn="1"/>
          </p:nvSpPr>
          <p:spPr>
            <a:xfrm>
              <a:off x="4487518" y="3748073"/>
              <a:ext cx="168964" cy="1689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n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0" name="Oval 9" descr="timeline markers">
              <a:extLst>
                <a:ext uri="{FF2B5EF4-FFF2-40B4-BE49-F238E27FC236}">
                  <a16:creationId xmlns:a16="http://schemas.microsoft.com/office/drawing/2014/main" id="{091ECB05-AF52-EC56-7C38-6AE57F46F055}"/>
                </a:ext>
              </a:extLst>
            </p:cNvPr>
            <p:cNvSpPr/>
            <p:nvPr userDrawn="1"/>
          </p:nvSpPr>
          <p:spPr>
            <a:xfrm>
              <a:off x="7535518" y="3748073"/>
              <a:ext cx="168964" cy="1689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n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1" name="Oval 10" descr="timeline markers">
              <a:extLst>
                <a:ext uri="{FF2B5EF4-FFF2-40B4-BE49-F238E27FC236}">
                  <a16:creationId xmlns:a16="http://schemas.microsoft.com/office/drawing/2014/main" id="{9FA5B378-820A-AD6F-C2F7-12D55DA9E413}"/>
                </a:ext>
              </a:extLst>
            </p:cNvPr>
            <p:cNvSpPr/>
            <p:nvPr userDrawn="1"/>
          </p:nvSpPr>
          <p:spPr>
            <a:xfrm>
              <a:off x="10583517" y="3748073"/>
              <a:ext cx="168964" cy="1689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n>
                  <a:solidFill>
                    <a:srgbClr val="000000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7423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0EE9D-4F3B-485C-94A2-C82450668486}" type="datetimeFigureOut">
              <a:rPr lang="zh-CN" altLang="en-US" smtClean="0"/>
              <a:t>2024/3/7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8F0C-89AA-4090-8239-C5F1D4C51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902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0EE9D-4F3B-485C-94A2-C82450668486}" type="datetimeFigureOut">
              <a:rPr lang="zh-CN" altLang="en-US" smtClean="0"/>
              <a:t>2024/3/7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8F0C-89AA-4090-8239-C5F1D4C51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731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0EE9D-4F3B-485C-94A2-C82450668486}" type="datetimeFigureOut">
              <a:rPr lang="zh-CN" altLang="en-US" smtClean="0"/>
              <a:t>2024/3/7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8F0C-89AA-4090-8239-C5F1D4C51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960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0EE9D-4F3B-485C-94A2-C82450668486}" type="datetimeFigureOut">
              <a:rPr lang="zh-CN" altLang="en-US" smtClean="0"/>
              <a:t>2024/3/7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8F0C-89AA-4090-8239-C5F1D4C51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150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0EE9D-4F3B-485C-94A2-C82450668486}" type="datetimeFigureOut">
              <a:rPr lang="zh-CN" altLang="en-US" smtClean="0"/>
              <a:t>2024/3/7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8F0C-89AA-4090-8239-C5F1D4C51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068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0EE9D-4F3B-485C-94A2-C82450668486}" type="datetimeFigureOut">
              <a:rPr lang="zh-CN" altLang="en-US" smtClean="0"/>
              <a:t>2024/3/7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8F0C-89AA-4090-8239-C5F1D4C51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046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0EE9D-4F3B-485C-94A2-C82450668486}" type="datetimeFigureOut">
              <a:rPr lang="zh-CN" altLang="en-US" smtClean="0"/>
              <a:t>2024/3/7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8F0C-89AA-4090-8239-C5F1D4C51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497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0EE9D-4F3B-485C-94A2-C82450668486}" type="datetimeFigureOut">
              <a:rPr lang="zh-CN" altLang="en-US" smtClean="0"/>
              <a:t>2024/3/7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8F0C-89AA-4090-8239-C5F1D4C51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43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0EE9D-4F3B-485C-94A2-C82450668486}" type="datetimeFigureOut">
              <a:rPr lang="zh-CN" altLang="en-US" smtClean="0"/>
              <a:t>2024/3/7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88F0C-89AA-4090-8239-C5F1D4C51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167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C5CA6D6-494E-C24D-2694-54E821CCD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30" y="1418797"/>
            <a:ext cx="9144000" cy="1511228"/>
          </a:xfrm>
          <a:prstGeom prst="rect">
            <a:avLst/>
          </a:prstGeom>
        </p:spPr>
      </p:pic>
      <p:pic>
        <p:nvPicPr>
          <p:cNvPr id="13315" name="Picture 9" descr="0915ecd0-b97d-44db-bede-060864c49a7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0" y="121335"/>
            <a:ext cx="997380" cy="997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63" y="4352243"/>
            <a:ext cx="9263107" cy="219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BA2C2E1-4035-452A-AC44-29C0ECD53FCA}"/>
              </a:ext>
            </a:extLst>
          </p:cNvPr>
          <p:cNvSpPr/>
          <p:nvPr/>
        </p:nvSpPr>
        <p:spPr>
          <a:xfrm>
            <a:off x="7390504" y="3955374"/>
            <a:ext cx="164042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135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2024.03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35D97D9-F88B-4DEC-8DD0-5F2861E49E8A}"/>
              </a:ext>
            </a:extLst>
          </p:cNvPr>
          <p:cNvSpPr/>
          <p:nvPr/>
        </p:nvSpPr>
        <p:spPr>
          <a:xfrm>
            <a:off x="125730" y="1793679"/>
            <a:ext cx="8905203" cy="700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基于机器学习势的离子液体微观结构研究</a:t>
            </a:r>
            <a:endParaRPr lang="en-US" altLang="zh-CN" sz="1050" b="1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DDCC256-155D-4D7A-9ABA-5613975FBEE4}"/>
              </a:ext>
            </a:extLst>
          </p:cNvPr>
          <p:cNvSpPr/>
          <p:nvPr/>
        </p:nvSpPr>
        <p:spPr>
          <a:xfrm>
            <a:off x="1386320" y="3231008"/>
            <a:ext cx="6371360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刘天豪 化工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205</a:t>
            </a:r>
          </a:p>
        </p:txBody>
      </p:sp>
    </p:spTree>
    <p:extLst>
      <p:ext uri="{BB962C8B-B14F-4D97-AF65-F5344CB8AC3E}">
        <p14:creationId xmlns:p14="http://schemas.microsoft.com/office/powerpoint/2010/main" val="2742869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Seed Packet">
            <a:extLst>
              <a:ext uri="{FF2B5EF4-FFF2-40B4-BE49-F238E27FC236}">
                <a16:creationId xmlns:a16="http://schemas.microsoft.com/office/drawing/2014/main" id="{328809D6-74EB-4AE9-A789-42A189ABA2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21194" y="2819516"/>
            <a:ext cx="665560" cy="666750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91A31-7866-4F47-B0CF-3293835EED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3986" y="3871887"/>
            <a:ext cx="1779353" cy="745245"/>
          </a:xfrm>
        </p:spPr>
        <p:txBody>
          <a:bodyPr/>
          <a:lstStyle/>
          <a:p>
            <a:r>
              <a:rPr lang="zh-CN" altLang="zh-CN" sz="15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霞鹜文楷 GB 融合" panose="02020500000000000000" pitchFamily="18" charset="-122"/>
              </a:rPr>
              <a:t>论文选题，查阅文献，撰写开题报告，进行文献翻译</a:t>
            </a:r>
            <a:endParaRPr lang="en-US" sz="15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霞鹜文楷 GB 融合" panose="02020500000000000000" pitchFamily="18" charset="-122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3413A59-8009-405C-B473-F659F4B46E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039" y="4833156"/>
            <a:ext cx="1619249" cy="451247"/>
          </a:xfrm>
        </p:spPr>
        <p:txBody>
          <a:bodyPr vert="horz" lIns="68580" tIns="34290" rIns="68580" bIns="34290" rtlCol="0" anchor="t">
            <a:no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</a:rPr>
              <a:t>2023.12-2024.02</a:t>
            </a:r>
            <a:endParaRPr lang="en-US" sz="900" dirty="0"/>
          </a:p>
        </p:txBody>
      </p:sp>
      <p:pic>
        <p:nvPicPr>
          <p:cNvPr id="37" name="Picture Placeholder 36" descr="Sprouting Seed">
            <a:extLst>
              <a:ext uri="{FF2B5EF4-FFF2-40B4-BE49-F238E27FC236}">
                <a16:creationId xmlns:a16="http://schemas.microsoft.com/office/drawing/2014/main" id="{808BB55A-E218-4F23-8F36-9631520FC9E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15697" y="2819516"/>
            <a:ext cx="665560" cy="666750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350F797-AA8E-422D-B1BE-31919E5E85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61093" y="3871887"/>
            <a:ext cx="2110907" cy="1015275"/>
          </a:xfrm>
        </p:spPr>
        <p:txBody>
          <a:bodyPr/>
          <a:lstStyle/>
          <a:p>
            <a:r>
              <a:rPr lang="zh-CN" altLang="zh-CN" sz="15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霞鹜文楷 GB 融合" panose="02020500000000000000" pitchFamily="18" charset="-122"/>
              </a:rPr>
              <a:t>开题答辩，尝试搭建神经网络来进行分子动力学与速率常数</a:t>
            </a:r>
            <a:r>
              <a:rPr lang="en-US" altLang="zh-CN" sz="15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霞鹜文楷 GB 融合" panose="02020500000000000000" pitchFamily="18" charset="-122"/>
              </a:rPr>
              <a:t>k</a:t>
            </a:r>
            <a:r>
              <a:rPr lang="zh-CN" altLang="zh-CN" sz="15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霞鹜文楷 GB 融合" panose="02020500000000000000" pitchFamily="18" charset="-122"/>
              </a:rPr>
              <a:t>的关联</a:t>
            </a:r>
            <a:endParaRPr lang="en-US" sz="15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霞鹜文楷 GB 融合" panose="02020500000000000000" pitchFamily="18" charset="-122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3FFC51-169D-49BB-A779-7EFB4D82AD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85103" y="4833156"/>
            <a:ext cx="1487795" cy="451247"/>
          </a:xfrm>
        </p:spPr>
        <p:txBody>
          <a:bodyPr vert="horz" lIns="68580" tIns="34290" rIns="68580" bIns="34290" rtlCol="0" anchor="t">
            <a:no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</a:rPr>
              <a:t>2024.02-2024.03</a:t>
            </a:r>
            <a:endParaRPr lang="en-US" sz="900" dirty="0"/>
          </a:p>
        </p:txBody>
      </p:sp>
      <p:pic>
        <p:nvPicPr>
          <p:cNvPr id="50" name="Picture Placeholder 49" descr="Deciduous tree">
            <a:extLst>
              <a:ext uri="{FF2B5EF4-FFF2-40B4-BE49-F238E27FC236}">
                <a16:creationId xmlns:a16="http://schemas.microsoft.com/office/drawing/2014/main" id="{8FAF4296-69A8-4B30-9839-88B54712291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55475" y="2819516"/>
            <a:ext cx="665560" cy="666750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A642F3E-3C03-4E20-ABCA-E003162FC0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4609" y="3871887"/>
            <a:ext cx="1939457" cy="799251"/>
          </a:xfrm>
        </p:spPr>
        <p:txBody>
          <a:bodyPr/>
          <a:lstStyle/>
          <a:p>
            <a:r>
              <a:rPr lang="zh-CN" altLang="zh-CN" sz="15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霞鹜文楷 GB 融合" panose="02020500000000000000" pitchFamily="18" charset="-122"/>
              </a:rPr>
              <a:t>完善分析结果，完善模型训练，检验模型的精度和迁移能力</a:t>
            </a:r>
            <a:endParaRPr lang="en-US" sz="15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霞鹜文楷 GB 融合" panose="02020500000000000000" pitchFamily="18" charset="-122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2FF5CE-711D-42E8-B7EA-B1A1F77253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90351" y="4833156"/>
            <a:ext cx="1487795" cy="451247"/>
          </a:xfrm>
        </p:spPr>
        <p:txBody>
          <a:bodyPr vert="horz" lIns="68580" tIns="34290" rIns="68580" bIns="34290" rtlCol="0" anchor="t">
            <a:no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</a:rPr>
              <a:t>2024.03-2024.05</a:t>
            </a:r>
            <a:endParaRPr lang="en-US" sz="900" dirty="0"/>
          </a:p>
        </p:txBody>
      </p:sp>
      <p:pic>
        <p:nvPicPr>
          <p:cNvPr id="41" name="Picture Placeholder 40" descr="Apple">
            <a:extLst>
              <a:ext uri="{FF2B5EF4-FFF2-40B4-BE49-F238E27FC236}">
                <a16:creationId xmlns:a16="http://schemas.microsoft.com/office/drawing/2014/main" id="{62F99FB0-410C-43BA-A2EB-190B8F5F34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842712" y="2819516"/>
            <a:ext cx="665560" cy="666750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7D8C714-BC59-4848-A254-B9834EBACE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30609" y="3871887"/>
            <a:ext cx="1758305" cy="745245"/>
          </a:xfrm>
        </p:spPr>
        <p:txBody>
          <a:bodyPr/>
          <a:lstStyle/>
          <a:p>
            <a:r>
              <a:rPr lang="zh-CN" altLang="zh-CN" sz="15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霞鹜文楷 GB 融合" panose="02020500000000000000" pitchFamily="18" charset="-122"/>
              </a:rPr>
              <a:t>撰写完整的毕业论文、查重、盲审和毕业论文答辩</a:t>
            </a:r>
            <a:endParaRPr lang="en-US" sz="15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霞鹜文楷 GB 融合" panose="02020500000000000000" pitchFamily="18" charset="-122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433887D-8F27-4450-A714-B160672FA7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01119" y="4833156"/>
            <a:ext cx="1487795" cy="451247"/>
          </a:xfrm>
        </p:spPr>
        <p:txBody>
          <a:bodyPr vert="horz" lIns="68580" tIns="34290" rIns="68580" bIns="34290" rtlCol="0" anchor="t">
            <a:no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ea typeface="宋体" panose="02010600030101010101" pitchFamily="2" charset="-122"/>
              </a:rPr>
              <a:t>2024.05-2024.06</a:t>
            </a:r>
            <a:endParaRPr lang="en-US" sz="9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330925-6BF9-6BF0-6269-BB1BA1D065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12" y="1"/>
            <a:ext cx="1034142" cy="96520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04389A6-336A-9240-10D9-CF8E96AA4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844" y="71120"/>
            <a:ext cx="6294412" cy="45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zh-CN" altLang="en-US" sz="4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时间安排</a:t>
            </a:r>
            <a:endParaRPr lang="zh-CN" altLang="en-US" sz="4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+mj-cs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98977DE-E1EC-88BF-2122-3995C28242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11" y="955347"/>
            <a:ext cx="9128873" cy="5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10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593C1-1409-46AA-A997-9CF192BA6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45C24E-9D7E-50D2-FACC-ADE3FD805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9075"/>
            <a:ext cx="9144000" cy="1511228"/>
          </a:xfrm>
          <a:prstGeom prst="rect">
            <a:avLst/>
          </a:prstGeom>
        </p:spPr>
      </p:pic>
      <p:pic>
        <p:nvPicPr>
          <p:cNvPr id="13315" name="Picture 9" descr="0915ecd0-b97d-44db-bede-060864c49a74">
            <a:extLst>
              <a:ext uri="{FF2B5EF4-FFF2-40B4-BE49-F238E27FC236}">
                <a16:creationId xmlns:a16="http://schemas.microsoft.com/office/drawing/2014/main" id="{82F22735-FB08-CCEA-9A2F-3F825D073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0" y="121335"/>
            <a:ext cx="997380" cy="997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74E899F-F115-C8B7-C50E-64257D65E41D}"/>
              </a:ext>
            </a:extLst>
          </p:cNvPr>
          <p:cNvSpPr/>
          <p:nvPr/>
        </p:nvSpPr>
        <p:spPr>
          <a:xfrm>
            <a:off x="125730" y="1520469"/>
            <a:ext cx="8905203" cy="903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endParaRPr lang="en-US" altLang="zh-CN" sz="1050" b="1" spc="225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6EF1E5-845E-F400-D279-27231EBC3472}"/>
              </a:ext>
            </a:extLst>
          </p:cNvPr>
          <p:cNvSpPr/>
          <p:nvPr/>
        </p:nvSpPr>
        <p:spPr>
          <a:xfrm>
            <a:off x="1425130" y="5791328"/>
            <a:ext cx="6371360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刘天豪 化工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205 20000110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2024.03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50154F-1F31-DFEC-96ED-DC8EC786CAE6}"/>
              </a:ext>
            </a:extLst>
          </p:cNvPr>
          <p:cNvSpPr txBox="1"/>
          <p:nvPr/>
        </p:nvSpPr>
        <p:spPr>
          <a:xfrm>
            <a:off x="1199533" y="2930746"/>
            <a:ext cx="67449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感谢各位老师的批评、斧正。</a:t>
            </a:r>
          </a:p>
        </p:txBody>
      </p:sp>
    </p:spTree>
    <p:extLst>
      <p:ext uri="{BB962C8B-B14F-4D97-AF65-F5344CB8AC3E}">
        <p14:creationId xmlns:p14="http://schemas.microsoft.com/office/powerpoint/2010/main" val="264472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33"/>
          <p:cNvSpPr>
            <a:spLocks noChangeArrowheads="1"/>
          </p:cNvSpPr>
          <p:nvPr/>
        </p:nvSpPr>
        <p:spPr bwMode="auto">
          <a:xfrm>
            <a:off x="0" y="852279"/>
            <a:ext cx="2181702" cy="5143500"/>
          </a:xfrm>
          <a:prstGeom prst="rect">
            <a:avLst/>
          </a:prstGeom>
          <a:solidFill>
            <a:srgbClr val="005C9A"/>
          </a:solidFill>
          <a:ln>
            <a:noFill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162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71" name="TextBox 3"/>
          <p:cNvSpPr txBox="1">
            <a:spLocks noChangeArrowheads="1"/>
          </p:cNvSpPr>
          <p:nvPr/>
        </p:nvSpPr>
        <p:spPr bwMode="auto">
          <a:xfrm>
            <a:off x="200222" y="2724339"/>
            <a:ext cx="178125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000" dirty="0">
                <a:solidFill>
                  <a:srgbClr val="FFFFFF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Catalogue</a:t>
            </a:r>
            <a:endParaRPr lang="zh-CN" altLang="en-US" sz="4000" dirty="0">
              <a:solidFill>
                <a:srgbClr val="FFFFFF"/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" name="组合 4"/>
          <p:cNvGrpSpPr>
            <a:grpSpLocks/>
          </p:cNvGrpSpPr>
          <p:nvPr/>
        </p:nvGrpSpPr>
        <p:grpSpPr bwMode="auto">
          <a:xfrm>
            <a:off x="3809707" y="1859292"/>
            <a:ext cx="560070" cy="560070"/>
            <a:chOff x="2235631" y="5169034"/>
            <a:chExt cx="864096" cy="864096"/>
          </a:xfrm>
        </p:grpSpPr>
        <p:sp>
          <p:nvSpPr>
            <p:cNvPr id="6" name="椭圆 5"/>
            <p:cNvSpPr/>
            <p:nvPr/>
          </p:nvSpPr>
          <p:spPr>
            <a:xfrm>
              <a:off x="2235631" y="5169034"/>
              <a:ext cx="864096" cy="864096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17276">
                <a:defRPr/>
              </a:pPr>
              <a:endParaRPr lang="zh-CN" altLang="en-US" sz="27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87" name="Freeform 12"/>
            <p:cNvSpPr>
              <a:spLocks noEditPoints="1"/>
            </p:cNvSpPr>
            <p:nvPr/>
          </p:nvSpPr>
          <p:spPr bwMode="black">
            <a:xfrm>
              <a:off x="2427008" y="5269432"/>
              <a:ext cx="481342" cy="580893"/>
            </a:xfrm>
            <a:custGeom>
              <a:avLst/>
              <a:gdLst>
                <a:gd name="T0" fmla="*/ 2147483646 w 709"/>
                <a:gd name="T1" fmla="*/ 2147483646 h 709"/>
                <a:gd name="T2" fmla="*/ 2147483646 w 709"/>
                <a:gd name="T3" fmla="*/ 2147483646 h 709"/>
                <a:gd name="T4" fmla="*/ 2147483646 w 709"/>
                <a:gd name="T5" fmla="*/ 2147483646 h 709"/>
                <a:gd name="T6" fmla="*/ 2147483646 w 709"/>
                <a:gd name="T7" fmla="*/ 2147483646 h 709"/>
                <a:gd name="T8" fmla="*/ 2147483646 w 709"/>
                <a:gd name="T9" fmla="*/ 2147483646 h 709"/>
                <a:gd name="T10" fmla="*/ 2147483646 w 709"/>
                <a:gd name="T11" fmla="*/ 2147483646 h 709"/>
                <a:gd name="T12" fmla="*/ 0 w 709"/>
                <a:gd name="T13" fmla="*/ 2147483646 h 709"/>
                <a:gd name="T14" fmla="*/ 0 w 709"/>
                <a:gd name="T15" fmla="*/ 2147483646 h 709"/>
                <a:gd name="T16" fmla="*/ 2147483646 w 709"/>
                <a:gd name="T17" fmla="*/ 2147483646 h 709"/>
                <a:gd name="T18" fmla="*/ 2147483646 w 709"/>
                <a:gd name="T19" fmla="*/ 2147483646 h 709"/>
                <a:gd name="T20" fmla="*/ 2147483646 w 709"/>
                <a:gd name="T21" fmla="*/ 0 h 709"/>
                <a:gd name="T22" fmla="*/ 0 w 709"/>
                <a:gd name="T23" fmla="*/ 2147483646 h 709"/>
                <a:gd name="T24" fmla="*/ 2147483646 w 709"/>
                <a:gd name="T25" fmla="*/ 2147483646 h 709"/>
                <a:gd name="T26" fmla="*/ 2147483646 w 709"/>
                <a:gd name="T27" fmla="*/ 2147483646 h 709"/>
                <a:gd name="T28" fmla="*/ 2147483646 w 709"/>
                <a:gd name="T29" fmla="*/ 0 h 70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09"/>
                <a:gd name="T46" fmla="*/ 0 h 709"/>
                <a:gd name="T47" fmla="*/ 709 w 709"/>
                <a:gd name="T48" fmla="*/ 709 h 70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09" h="709">
                  <a:moveTo>
                    <a:pt x="709" y="570"/>
                  </a:moveTo>
                  <a:lnTo>
                    <a:pt x="373" y="709"/>
                  </a:lnTo>
                  <a:lnTo>
                    <a:pt x="373" y="294"/>
                  </a:lnTo>
                  <a:lnTo>
                    <a:pt x="709" y="154"/>
                  </a:lnTo>
                  <a:lnTo>
                    <a:pt x="709" y="570"/>
                  </a:lnTo>
                  <a:close/>
                  <a:moveTo>
                    <a:pt x="335" y="294"/>
                  </a:moveTo>
                  <a:lnTo>
                    <a:pt x="0" y="154"/>
                  </a:lnTo>
                  <a:lnTo>
                    <a:pt x="0" y="570"/>
                  </a:lnTo>
                  <a:lnTo>
                    <a:pt x="335" y="709"/>
                  </a:lnTo>
                  <a:lnTo>
                    <a:pt x="335" y="294"/>
                  </a:lnTo>
                  <a:close/>
                  <a:moveTo>
                    <a:pt x="354" y="0"/>
                  </a:moveTo>
                  <a:lnTo>
                    <a:pt x="0" y="126"/>
                  </a:lnTo>
                  <a:lnTo>
                    <a:pt x="354" y="268"/>
                  </a:lnTo>
                  <a:lnTo>
                    <a:pt x="709" y="12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74075" tIns="37038" rIns="74075" bIns="37038"/>
            <a:lstStyle/>
            <a:p>
              <a:endParaRPr lang="zh-CN" altLang="en-US" sz="162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4715016" y="1758678"/>
            <a:ext cx="12105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背景</a:t>
            </a:r>
            <a:endParaRPr lang="zh-CN" altLang="en-US" sz="40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4715016" y="2534555"/>
            <a:ext cx="12105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综述</a:t>
            </a:r>
            <a:endParaRPr lang="zh-CN" altLang="en-US" sz="40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4" name="组合 12"/>
          <p:cNvGrpSpPr>
            <a:grpSpLocks/>
          </p:cNvGrpSpPr>
          <p:nvPr/>
        </p:nvGrpSpPr>
        <p:grpSpPr bwMode="auto">
          <a:xfrm>
            <a:off x="3809707" y="2609325"/>
            <a:ext cx="560070" cy="560070"/>
            <a:chOff x="2267143" y="2492896"/>
            <a:chExt cx="864096" cy="864096"/>
          </a:xfrm>
        </p:grpSpPr>
        <p:sp>
          <p:nvSpPr>
            <p:cNvPr id="14" name="椭圆 13"/>
            <p:cNvSpPr/>
            <p:nvPr/>
          </p:nvSpPr>
          <p:spPr>
            <a:xfrm>
              <a:off x="2267143" y="2492896"/>
              <a:ext cx="864096" cy="864096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17276">
                <a:defRPr/>
              </a:pPr>
              <a:endParaRPr lang="zh-CN" altLang="en-US" sz="27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85" name="Freeform 18"/>
            <p:cNvSpPr>
              <a:spLocks noEditPoints="1"/>
            </p:cNvSpPr>
            <p:nvPr/>
          </p:nvSpPr>
          <p:spPr bwMode="black">
            <a:xfrm>
              <a:off x="2496468" y="2670344"/>
              <a:ext cx="423965" cy="517232"/>
            </a:xfrm>
            <a:custGeom>
              <a:avLst/>
              <a:gdLst>
                <a:gd name="T0" fmla="*/ 2147483646 w 246"/>
                <a:gd name="T1" fmla="*/ 2147483646 h 300"/>
                <a:gd name="T2" fmla="*/ 2147483646 w 246"/>
                <a:gd name="T3" fmla="*/ 2147483646 h 300"/>
                <a:gd name="T4" fmla="*/ 2147483646 w 246"/>
                <a:gd name="T5" fmla="*/ 2147483646 h 300"/>
                <a:gd name="T6" fmla="*/ 2147483646 w 246"/>
                <a:gd name="T7" fmla="*/ 2147483646 h 300"/>
                <a:gd name="T8" fmla="*/ 2147483646 w 246"/>
                <a:gd name="T9" fmla="*/ 2147483646 h 300"/>
                <a:gd name="T10" fmla="*/ 2147483646 w 246"/>
                <a:gd name="T11" fmla="*/ 2147483646 h 300"/>
                <a:gd name="T12" fmla="*/ 2147483646 w 246"/>
                <a:gd name="T13" fmla="*/ 2147483646 h 300"/>
                <a:gd name="T14" fmla="*/ 2147483646 w 246"/>
                <a:gd name="T15" fmla="*/ 2147483646 h 300"/>
                <a:gd name="T16" fmla="*/ 2147483646 w 246"/>
                <a:gd name="T17" fmla="*/ 2147483646 h 300"/>
                <a:gd name="T18" fmla="*/ 2147483646 w 246"/>
                <a:gd name="T19" fmla="*/ 2147483646 h 300"/>
                <a:gd name="T20" fmla="*/ 2147483646 w 246"/>
                <a:gd name="T21" fmla="*/ 2147483646 h 300"/>
                <a:gd name="T22" fmla="*/ 2147483646 w 246"/>
                <a:gd name="T23" fmla="*/ 2147483646 h 300"/>
                <a:gd name="T24" fmla="*/ 2147483646 w 246"/>
                <a:gd name="T25" fmla="*/ 2147483646 h 300"/>
                <a:gd name="T26" fmla="*/ 2147483646 w 246"/>
                <a:gd name="T27" fmla="*/ 2147483646 h 300"/>
                <a:gd name="T28" fmla="*/ 2147483646 w 246"/>
                <a:gd name="T29" fmla="*/ 2147483646 h 300"/>
                <a:gd name="T30" fmla="*/ 0 w 246"/>
                <a:gd name="T31" fmla="*/ 2147483646 h 300"/>
                <a:gd name="T32" fmla="*/ 2147483646 w 246"/>
                <a:gd name="T33" fmla="*/ 2147483646 h 300"/>
                <a:gd name="T34" fmla="*/ 2147483646 w 246"/>
                <a:gd name="T35" fmla="*/ 2147483646 h 300"/>
                <a:gd name="T36" fmla="*/ 2147483646 w 246"/>
                <a:gd name="T37" fmla="*/ 2147483646 h 300"/>
                <a:gd name="T38" fmla="*/ 2147483646 w 246"/>
                <a:gd name="T39" fmla="*/ 2147483646 h 300"/>
                <a:gd name="T40" fmla="*/ 2147483646 w 246"/>
                <a:gd name="T41" fmla="*/ 2147483646 h 300"/>
                <a:gd name="T42" fmla="*/ 2147483646 w 246"/>
                <a:gd name="T43" fmla="*/ 2147483646 h 300"/>
                <a:gd name="T44" fmla="*/ 2147483646 w 246"/>
                <a:gd name="T45" fmla="*/ 2147483646 h 300"/>
                <a:gd name="T46" fmla="*/ 2147483646 w 246"/>
                <a:gd name="T47" fmla="*/ 0 h 300"/>
                <a:gd name="T48" fmla="*/ 2147483646 w 246"/>
                <a:gd name="T49" fmla="*/ 2147483646 h 300"/>
                <a:gd name="T50" fmla="*/ 2147483646 w 246"/>
                <a:gd name="T51" fmla="*/ 2147483646 h 300"/>
                <a:gd name="T52" fmla="*/ 2147483646 w 246"/>
                <a:gd name="T53" fmla="*/ 2147483646 h 300"/>
                <a:gd name="T54" fmla="*/ 2147483646 w 246"/>
                <a:gd name="T55" fmla="*/ 2147483646 h 300"/>
                <a:gd name="T56" fmla="*/ 2147483646 w 246"/>
                <a:gd name="T57" fmla="*/ 2147483646 h 300"/>
                <a:gd name="T58" fmla="*/ 2147483646 w 246"/>
                <a:gd name="T59" fmla="*/ 2147483646 h 300"/>
                <a:gd name="T60" fmla="*/ 2147483646 w 246"/>
                <a:gd name="T61" fmla="*/ 2147483646 h 300"/>
                <a:gd name="T62" fmla="*/ 2147483646 w 246"/>
                <a:gd name="T63" fmla="*/ 2147483646 h 300"/>
                <a:gd name="T64" fmla="*/ 2147483646 w 246"/>
                <a:gd name="T65" fmla="*/ 2147483646 h 300"/>
                <a:gd name="T66" fmla="*/ 2147483646 w 246"/>
                <a:gd name="T67" fmla="*/ 2147483646 h 300"/>
                <a:gd name="T68" fmla="*/ 2147483646 w 246"/>
                <a:gd name="T69" fmla="*/ 2147483646 h 300"/>
                <a:gd name="T70" fmla="*/ 2147483646 w 246"/>
                <a:gd name="T71" fmla="*/ 2147483646 h 300"/>
                <a:gd name="T72" fmla="*/ 2147483646 w 246"/>
                <a:gd name="T73" fmla="*/ 2147483646 h 300"/>
                <a:gd name="T74" fmla="*/ 2147483646 w 246"/>
                <a:gd name="T75" fmla="*/ 2147483646 h 300"/>
                <a:gd name="T76" fmla="*/ 2147483646 w 246"/>
                <a:gd name="T77" fmla="*/ 2147483646 h 300"/>
                <a:gd name="T78" fmla="*/ 2147483646 w 246"/>
                <a:gd name="T79" fmla="*/ 2147483646 h 300"/>
                <a:gd name="T80" fmla="*/ 2147483646 w 246"/>
                <a:gd name="T81" fmla="*/ 2147483646 h 300"/>
                <a:gd name="T82" fmla="*/ 2147483646 w 246"/>
                <a:gd name="T83" fmla="*/ 2147483646 h 300"/>
                <a:gd name="T84" fmla="*/ 2147483646 w 246"/>
                <a:gd name="T85" fmla="*/ 2147483646 h 300"/>
                <a:gd name="T86" fmla="*/ 2147483646 w 246"/>
                <a:gd name="T87" fmla="*/ 2147483646 h 300"/>
                <a:gd name="T88" fmla="*/ 2147483646 w 246"/>
                <a:gd name="T89" fmla="*/ 2147483646 h 300"/>
                <a:gd name="T90" fmla="*/ 2147483646 w 246"/>
                <a:gd name="T91" fmla="*/ 2147483646 h 300"/>
                <a:gd name="T92" fmla="*/ 2147483646 w 246"/>
                <a:gd name="T93" fmla="*/ 2147483646 h 300"/>
                <a:gd name="T94" fmla="*/ 2147483646 w 246"/>
                <a:gd name="T95" fmla="*/ 2147483646 h 300"/>
                <a:gd name="T96" fmla="*/ 2147483646 w 246"/>
                <a:gd name="T97" fmla="*/ 2147483646 h 300"/>
                <a:gd name="T98" fmla="*/ 2147483646 w 246"/>
                <a:gd name="T99" fmla="*/ 2147483646 h 300"/>
                <a:gd name="T100" fmla="*/ 2147483646 w 246"/>
                <a:gd name="T101" fmla="*/ 2147483646 h 30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46"/>
                <a:gd name="T154" fmla="*/ 0 h 300"/>
                <a:gd name="T155" fmla="*/ 246 w 246"/>
                <a:gd name="T156" fmla="*/ 300 h 30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46" h="300">
                  <a:moveTo>
                    <a:pt x="43" y="192"/>
                  </a:moveTo>
                  <a:cubicBezTo>
                    <a:pt x="129" y="192"/>
                    <a:pt x="129" y="192"/>
                    <a:pt x="129" y="192"/>
                  </a:cubicBezTo>
                  <a:cubicBezTo>
                    <a:pt x="129" y="202"/>
                    <a:pt x="129" y="202"/>
                    <a:pt x="129" y="202"/>
                  </a:cubicBezTo>
                  <a:cubicBezTo>
                    <a:pt x="43" y="202"/>
                    <a:pt x="43" y="202"/>
                    <a:pt x="43" y="202"/>
                  </a:cubicBezTo>
                  <a:lnTo>
                    <a:pt x="43" y="192"/>
                  </a:lnTo>
                  <a:close/>
                  <a:moveTo>
                    <a:pt x="129" y="126"/>
                  </a:moveTo>
                  <a:cubicBezTo>
                    <a:pt x="43" y="126"/>
                    <a:pt x="43" y="126"/>
                    <a:pt x="43" y="12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129" y="135"/>
                    <a:pt x="129" y="135"/>
                    <a:pt x="129" y="135"/>
                  </a:cubicBezTo>
                  <a:lnTo>
                    <a:pt x="129" y="126"/>
                  </a:lnTo>
                  <a:close/>
                  <a:moveTo>
                    <a:pt x="208" y="111"/>
                  </a:moveTo>
                  <a:cubicBezTo>
                    <a:pt x="215" y="101"/>
                    <a:pt x="215" y="101"/>
                    <a:pt x="215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9" y="90"/>
                    <a:pt x="219" y="90"/>
                    <a:pt x="219" y="90"/>
                  </a:cubicBezTo>
                  <a:cubicBezTo>
                    <a:pt x="208" y="106"/>
                    <a:pt x="208" y="106"/>
                    <a:pt x="208" y="106"/>
                  </a:cubicBezTo>
                  <a:lnTo>
                    <a:pt x="208" y="111"/>
                  </a:lnTo>
                  <a:close/>
                  <a:moveTo>
                    <a:pt x="117" y="92"/>
                  </a:moveTo>
                  <a:cubicBezTo>
                    <a:pt x="43" y="92"/>
                    <a:pt x="43" y="92"/>
                    <a:pt x="43" y="92"/>
                  </a:cubicBezTo>
                  <a:cubicBezTo>
                    <a:pt x="43" y="102"/>
                    <a:pt x="43" y="102"/>
                    <a:pt x="43" y="102"/>
                  </a:cubicBezTo>
                  <a:cubicBezTo>
                    <a:pt x="117" y="102"/>
                    <a:pt x="117" y="102"/>
                    <a:pt x="117" y="102"/>
                  </a:cubicBezTo>
                  <a:lnTo>
                    <a:pt x="117" y="92"/>
                  </a:lnTo>
                  <a:close/>
                  <a:moveTo>
                    <a:pt x="43" y="235"/>
                  </a:moveTo>
                  <a:cubicBezTo>
                    <a:pt x="117" y="235"/>
                    <a:pt x="117" y="235"/>
                    <a:pt x="117" y="235"/>
                  </a:cubicBezTo>
                  <a:cubicBezTo>
                    <a:pt x="117" y="226"/>
                    <a:pt x="117" y="226"/>
                    <a:pt x="117" y="226"/>
                  </a:cubicBezTo>
                  <a:cubicBezTo>
                    <a:pt x="43" y="226"/>
                    <a:pt x="43" y="226"/>
                    <a:pt x="43" y="226"/>
                  </a:cubicBezTo>
                  <a:lnTo>
                    <a:pt x="43" y="235"/>
                  </a:lnTo>
                  <a:close/>
                  <a:moveTo>
                    <a:pt x="208" y="287"/>
                  </a:moveTo>
                  <a:cubicBezTo>
                    <a:pt x="11" y="287"/>
                    <a:pt x="11" y="287"/>
                    <a:pt x="11" y="28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1"/>
                    <a:pt x="40" y="26"/>
                    <a:pt x="44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219" y="300"/>
                    <a:pt x="219" y="300"/>
                    <a:pt x="219" y="300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08" y="173"/>
                    <a:pt x="208" y="173"/>
                    <a:pt x="208" y="173"/>
                  </a:cubicBezTo>
                  <a:lnTo>
                    <a:pt x="208" y="287"/>
                  </a:lnTo>
                  <a:close/>
                  <a:moveTo>
                    <a:pt x="117" y="159"/>
                  </a:moveTo>
                  <a:cubicBezTo>
                    <a:pt x="43" y="159"/>
                    <a:pt x="43" y="159"/>
                    <a:pt x="43" y="159"/>
                  </a:cubicBezTo>
                  <a:cubicBezTo>
                    <a:pt x="43" y="169"/>
                    <a:pt x="43" y="169"/>
                    <a:pt x="43" y="169"/>
                  </a:cubicBezTo>
                  <a:cubicBezTo>
                    <a:pt x="117" y="169"/>
                    <a:pt x="117" y="169"/>
                    <a:pt x="117" y="169"/>
                  </a:cubicBezTo>
                  <a:lnTo>
                    <a:pt x="117" y="159"/>
                  </a:lnTo>
                  <a:close/>
                  <a:moveTo>
                    <a:pt x="41" y="36"/>
                  </a:moveTo>
                  <a:cubicBezTo>
                    <a:pt x="43" y="29"/>
                    <a:pt x="50" y="25"/>
                    <a:pt x="57" y="22"/>
                  </a:cubicBezTo>
                  <a:cubicBezTo>
                    <a:pt x="63" y="21"/>
                    <a:pt x="71" y="20"/>
                    <a:pt x="77" y="20"/>
                  </a:cubicBezTo>
                  <a:cubicBezTo>
                    <a:pt x="80" y="20"/>
                    <a:pt x="83" y="20"/>
                    <a:pt x="86" y="20"/>
                  </a:cubicBezTo>
                  <a:cubicBezTo>
                    <a:pt x="87" y="20"/>
                    <a:pt x="88" y="20"/>
                    <a:pt x="89" y="20"/>
                  </a:cubicBezTo>
                  <a:cubicBezTo>
                    <a:pt x="89" y="9"/>
                    <a:pt x="98" y="0"/>
                    <a:pt x="110" y="0"/>
                  </a:cubicBezTo>
                  <a:cubicBezTo>
                    <a:pt x="121" y="0"/>
                    <a:pt x="130" y="9"/>
                    <a:pt x="130" y="20"/>
                  </a:cubicBezTo>
                  <a:cubicBezTo>
                    <a:pt x="131" y="20"/>
                    <a:pt x="132" y="20"/>
                    <a:pt x="133" y="20"/>
                  </a:cubicBezTo>
                  <a:cubicBezTo>
                    <a:pt x="136" y="20"/>
                    <a:pt x="139" y="20"/>
                    <a:pt x="142" y="20"/>
                  </a:cubicBezTo>
                  <a:cubicBezTo>
                    <a:pt x="149" y="20"/>
                    <a:pt x="156" y="21"/>
                    <a:pt x="162" y="22"/>
                  </a:cubicBezTo>
                  <a:cubicBezTo>
                    <a:pt x="170" y="25"/>
                    <a:pt x="176" y="29"/>
                    <a:pt x="178" y="36"/>
                  </a:cubicBezTo>
                  <a:cubicBezTo>
                    <a:pt x="179" y="38"/>
                    <a:pt x="179" y="41"/>
                    <a:pt x="179" y="43"/>
                  </a:cubicBezTo>
                  <a:cubicBezTo>
                    <a:pt x="145" y="43"/>
                    <a:pt x="74" y="43"/>
                    <a:pt x="40" y="43"/>
                  </a:cubicBezTo>
                  <a:cubicBezTo>
                    <a:pt x="40" y="41"/>
                    <a:pt x="41" y="38"/>
                    <a:pt x="41" y="36"/>
                  </a:cubicBezTo>
                  <a:close/>
                  <a:moveTo>
                    <a:pt x="99" y="20"/>
                  </a:moveTo>
                  <a:cubicBezTo>
                    <a:pt x="103" y="20"/>
                    <a:pt x="106" y="20"/>
                    <a:pt x="110" y="20"/>
                  </a:cubicBezTo>
                  <a:cubicBezTo>
                    <a:pt x="113" y="20"/>
                    <a:pt x="116" y="20"/>
                    <a:pt x="120" y="20"/>
                  </a:cubicBezTo>
                  <a:cubicBezTo>
                    <a:pt x="119" y="15"/>
                    <a:pt x="115" y="11"/>
                    <a:pt x="110" y="11"/>
                  </a:cubicBezTo>
                  <a:cubicBezTo>
                    <a:pt x="104" y="11"/>
                    <a:pt x="100" y="15"/>
                    <a:pt x="99" y="20"/>
                  </a:cubicBezTo>
                  <a:close/>
                  <a:moveTo>
                    <a:pt x="190" y="269"/>
                  </a:moveTo>
                  <a:cubicBezTo>
                    <a:pt x="29" y="269"/>
                    <a:pt x="29" y="269"/>
                    <a:pt x="29" y="26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278"/>
                    <a:pt x="19" y="278"/>
                    <a:pt x="19" y="278"/>
                  </a:cubicBezTo>
                  <a:cubicBezTo>
                    <a:pt x="200" y="278"/>
                    <a:pt x="200" y="278"/>
                    <a:pt x="200" y="278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190" y="199"/>
                    <a:pt x="190" y="199"/>
                    <a:pt x="190" y="199"/>
                  </a:cubicBezTo>
                  <a:lnTo>
                    <a:pt x="190" y="269"/>
                  </a:lnTo>
                  <a:close/>
                  <a:moveTo>
                    <a:pt x="200" y="119"/>
                  </a:moveTo>
                  <a:cubicBezTo>
                    <a:pt x="190" y="133"/>
                    <a:pt x="190" y="133"/>
                    <a:pt x="190" y="133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200" y="124"/>
                    <a:pt x="200" y="124"/>
                    <a:pt x="200" y="124"/>
                  </a:cubicBezTo>
                  <a:lnTo>
                    <a:pt x="200" y="119"/>
                  </a:lnTo>
                  <a:close/>
                  <a:moveTo>
                    <a:pt x="215" y="35"/>
                  </a:moveTo>
                  <a:cubicBezTo>
                    <a:pt x="219" y="35"/>
                    <a:pt x="219" y="35"/>
                    <a:pt x="219" y="35"/>
                  </a:cubicBezTo>
                  <a:cubicBezTo>
                    <a:pt x="219" y="22"/>
                    <a:pt x="219" y="22"/>
                    <a:pt x="219" y="22"/>
                  </a:cubicBezTo>
                  <a:cubicBezTo>
                    <a:pt x="175" y="22"/>
                    <a:pt x="175" y="22"/>
                    <a:pt x="175" y="22"/>
                  </a:cubicBezTo>
                  <a:cubicBezTo>
                    <a:pt x="179" y="26"/>
                    <a:pt x="182" y="30"/>
                    <a:pt x="184" y="36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08" y="44"/>
                    <a:pt x="208" y="44"/>
                    <a:pt x="208" y="44"/>
                  </a:cubicBezTo>
                  <a:lnTo>
                    <a:pt x="215" y="35"/>
                  </a:lnTo>
                  <a:close/>
                  <a:moveTo>
                    <a:pt x="246" y="41"/>
                  </a:moveTo>
                  <a:cubicBezTo>
                    <a:pt x="182" y="134"/>
                    <a:pt x="182" y="134"/>
                    <a:pt x="182" y="134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56" y="92"/>
                    <a:pt x="156" y="92"/>
                    <a:pt x="156" y="92"/>
                  </a:cubicBezTo>
                  <a:cubicBezTo>
                    <a:pt x="169" y="113"/>
                    <a:pt x="169" y="113"/>
                    <a:pt x="169" y="113"/>
                  </a:cubicBezTo>
                  <a:cubicBezTo>
                    <a:pt x="218" y="41"/>
                    <a:pt x="218" y="41"/>
                    <a:pt x="218" y="41"/>
                  </a:cubicBezTo>
                  <a:lnTo>
                    <a:pt x="246" y="41"/>
                  </a:lnTo>
                  <a:close/>
                  <a:moveTo>
                    <a:pt x="246" y="107"/>
                  </a:moveTo>
                  <a:cubicBezTo>
                    <a:pt x="182" y="201"/>
                    <a:pt x="182" y="201"/>
                    <a:pt x="182" y="201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56" y="159"/>
                    <a:pt x="156" y="159"/>
                    <a:pt x="156" y="159"/>
                  </a:cubicBezTo>
                  <a:cubicBezTo>
                    <a:pt x="169" y="180"/>
                    <a:pt x="169" y="180"/>
                    <a:pt x="169" y="180"/>
                  </a:cubicBezTo>
                  <a:cubicBezTo>
                    <a:pt x="218" y="107"/>
                    <a:pt x="218" y="107"/>
                    <a:pt x="218" y="107"/>
                  </a:cubicBezTo>
                  <a:lnTo>
                    <a:pt x="246" y="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74075" tIns="37038" rIns="74075" bIns="37038"/>
            <a:lstStyle/>
            <a:p>
              <a:endParaRPr lang="zh-CN" altLang="en-US" sz="162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4715016" y="4131649"/>
            <a:ext cx="223651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时间安排</a:t>
            </a:r>
            <a:endParaRPr lang="zh-CN" altLang="en-US" sz="40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17" name="组合 12"/>
          <p:cNvGrpSpPr>
            <a:grpSpLocks/>
          </p:cNvGrpSpPr>
          <p:nvPr/>
        </p:nvGrpSpPr>
        <p:grpSpPr bwMode="auto">
          <a:xfrm>
            <a:off x="3809707" y="4205557"/>
            <a:ext cx="560070" cy="560070"/>
            <a:chOff x="2267143" y="2492896"/>
            <a:chExt cx="864096" cy="864096"/>
          </a:xfrm>
        </p:grpSpPr>
        <p:sp>
          <p:nvSpPr>
            <p:cNvPr id="18" name="椭圆 17"/>
            <p:cNvSpPr/>
            <p:nvPr/>
          </p:nvSpPr>
          <p:spPr>
            <a:xfrm>
              <a:off x="2267143" y="2492896"/>
              <a:ext cx="864096" cy="864096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17276">
                <a:defRPr/>
              </a:pPr>
              <a:endParaRPr lang="zh-CN" altLang="en-US" sz="27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81" name="Freeform 18"/>
            <p:cNvSpPr>
              <a:spLocks noEditPoints="1"/>
            </p:cNvSpPr>
            <p:nvPr/>
          </p:nvSpPr>
          <p:spPr bwMode="black">
            <a:xfrm>
              <a:off x="2496468" y="2670344"/>
              <a:ext cx="423965" cy="517232"/>
            </a:xfrm>
            <a:custGeom>
              <a:avLst/>
              <a:gdLst>
                <a:gd name="T0" fmla="*/ 2147483646 w 246"/>
                <a:gd name="T1" fmla="*/ 2147483646 h 300"/>
                <a:gd name="T2" fmla="*/ 2147483646 w 246"/>
                <a:gd name="T3" fmla="*/ 2147483646 h 300"/>
                <a:gd name="T4" fmla="*/ 2147483646 w 246"/>
                <a:gd name="T5" fmla="*/ 2147483646 h 300"/>
                <a:gd name="T6" fmla="*/ 2147483646 w 246"/>
                <a:gd name="T7" fmla="*/ 2147483646 h 300"/>
                <a:gd name="T8" fmla="*/ 2147483646 w 246"/>
                <a:gd name="T9" fmla="*/ 2147483646 h 300"/>
                <a:gd name="T10" fmla="*/ 2147483646 w 246"/>
                <a:gd name="T11" fmla="*/ 2147483646 h 300"/>
                <a:gd name="T12" fmla="*/ 2147483646 w 246"/>
                <a:gd name="T13" fmla="*/ 2147483646 h 300"/>
                <a:gd name="T14" fmla="*/ 2147483646 w 246"/>
                <a:gd name="T15" fmla="*/ 2147483646 h 300"/>
                <a:gd name="T16" fmla="*/ 2147483646 w 246"/>
                <a:gd name="T17" fmla="*/ 2147483646 h 300"/>
                <a:gd name="T18" fmla="*/ 2147483646 w 246"/>
                <a:gd name="T19" fmla="*/ 2147483646 h 300"/>
                <a:gd name="T20" fmla="*/ 2147483646 w 246"/>
                <a:gd name="T21" fmla="*/ 2147483646 h 300"/>
                <a:gd name="T22" fmla="*/ 2147483646 w 246"/>
                <a:gd name="T23" fmla="*/ 2147483646 h 300"/>
                <a:gd name="T24" fmla="*/ 2147483646 w 246"/>
                <a:gd name="T25" fmla="*/ 2147483646 h 300"/>
                <a:gd name="T26" fmla="*/ 2147483646 w 246"/>
                <a:gd name="T27" fmla="*/ 2147483646 h 300"/>
                <a:gd name="T28" fmla="*/ 2147483646 w 246"/>
                <a:gd name="T29" fmla="*/ 2147483646 h 300"/>
                <a:gd name="T30" fmla="*/ 0 w 246"/>
                <a:gd name="T31" fmla="*/ 2147483646 h 300"/>
                <a:gd name="T32" fmla="*/ 2147483646 w 246"/>
                <a:gd name="T33" fmla="*/ 2147483646 h 300"/>
                <a:gd name="T34" fmla="*/ 2147483646 w 246"/>
                <a:gd name="T35" fmla="*/ 2147483646 h 300"/>
                <a:gd name="T36" fmla="*/ 2147483646 w 246"/>
                <a:gd name="T37" fmla="*/ 2147483646 h 300"/>
                <a:gd name="T38" fmla="*/ 2147483646 w 246"/>
                <a:gd name="T39" fmla="*/ 2147483646 h 300"/>
                <a:gd name="T40" fmla="*/ 2147483646 w 246"/>
                <a:gd name="T41" fmla="*/ 2147483646 h 300"/>
                <a:gd name="T42" fmla="*/ 2147483646 w 246"/>
                <a:gd name="T43" fmla="*/ 2147483646 h 300"/>
                <a:gd name="T44" fmla="*/ 2147483646 w 246"/>
                <a:gd name="T45" fmla="*/ 2147483646 h 300"/>
                <a:gd name="T46" fmla="*/ 2147483646 w 246"/>
                <a:gd name="T47" fmla="*/ 0 h 300"/>
                <a:gd name="T48" fmla="*/ 2147483646 w 246"/>
                <a:gd name="T49" fmla="*/ 2147483646 h 300"/>
                <a:gd name="T50" fmla="*/ 2147483646 w 246"/>
                <a:gd name="T51" fmla="*/ 2147483646 h 300"/>
                <a:gd name="T52" fmla="*/ 2147483646 w 246"/>
                <a:gd name="T53" fmla="*/ 2147483646 h 300"/>
                <a:gd name="T54" fmla="*/ 2147483646 w 246"/>
                <a:gd name="T55" fmla="*/ 2147483646 h 300"/>
                <a:gd name="T56" fmla="*/ 2147483646 w 246"/>
                <a:gd name="T57" fmla="*/ 2147483646 h 300"/>
                <a:gd name="T58" fmla="*/ 2147483646 w 246"/>
                <a:gd name="T59" fmla="*/ 2147483646 h 300"/>
                <a:gd name="T60" fmla="*/ 2147483646 w 246"/>
                <a:gd name="T61" fmla="*/ 2147483646 h 300"/>
                <a:gd name="T62" fmla="*/ 2147483646 w 246"/>
                <a:gd name="T63" fmla="*/ 2147483646 h 300"/>
                <a:gd name="T64" fmla="*/ 2147483646 w 246"/>
                <a:gd name="T65" fmla="*/ 2147483646 h 300"/>
                <a:gd name="T66" fmla="*/ 2147483646 w 246"/>
                <a:gd name="T67" fmla="*/ 2147483646 h 300"/>
                <a:gd name="T68" fmla="*/ 2147483646 w 246"/>
                <a:gd name="T69" fmla="*/ 2147483646 h 300"/>
                <a:gd name="T70" fmla="*/ 2147483646 w 246"/>
                <a:gd name="T71" fmla="*/ 2147483646 h 300"/>
                <a:gd name="T72" fmla="*/ 2147483646 w 246"/>
                <a:gd name="T73" fmla="*/ 2147483646 h 300"/>
                <a:gd name="T74" fmla="*/ 2147483646 w 246"/>
                <a:gd name="T75" fmla="*/ 2147483646 h 300"/>
                <a:gd name="T76" fmla="*/ 2147483646 w 246"/>
                <a:gd name="T77" fmla="*/ 2147483646 h 300"/>
                <a:gd name="T78" fmla="*/ 2147483646 w 246"/>
                <a:gd name="T79" fmla="*/ 2147483646 h 300"/>
                <a:gd name="T80" fmla="*/ 2147483646 w 246"/>
                <a:gd name="T81" fmla="*/ 2147483646 h 300"/>
                <a:gd name="T82" fmla="*/ 2147483646 w 246"/>
                <a:gd name="T83" fmla="*/ 2147483646 h 300"/>
                <a:gd name="T84" fmla="*/ 2147483646 w 246"/>
                <a:gd name="T85" fmla="*/ 2147483646 h 300"/>
                <a:gd name="T86" fmla="*/ 2147483646 w 246"/>
                <a:gd name="T87" fmla="*/ 2147483646 h 300"/>
                <a:gd name="T88" fmla="*/ 2147483646 w 246"/>
                <a:gd name="T89" fmla="*/ 2147483646 h 300"/>
                <a:gd name="T90" fmla="*/ 2147483646 w 246"/>
                <a:gd name="T91" fmla="*/ 2147483646 h 300"/>
                <a:gd name="T92" fmla="*/ 2147483646 w 246"/>
                <a:gd name="T93" fmla="*/ 2147483646 h 300"/>
                <a:gd name="T94" fmla="*/ 2147483646 w 246"/>
                <a:gd name="T95" fmla="*/ 2147483646 h 300"/>
                <a:gd name="T96" fmla="*/ 2147483646 w 246"/>
                <a:gd name="T97" fmla="*/ 2147483646 h 300"/>
                <a:gd name="T98" fmla="*/ 2147483646 w 246"/>
                <a:gd name="T99" fmla="*/ 2147483646 h 300"/>
                <a:gd name="T100" fmla="*/ 2147483646 w 246"/>
                <a:gd name="T101" fmla="*/ 2147483646 h 30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46"/>
                <a:gd name="T154" fmla="*/ 0 h 300"/>
                <a:gd name="T155" fmla="*/ 246 w 246"/>
                <a:gd name="T156" fmla="*/ 300 h 30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46" h="300">
                  <a:moveTo>
                    <a:pt x="43" y="192"/>
                  </a:moveTo>
                  <a:cubicBezTo>
                    <a:pt x="129" y="192"/>
                    <a:pt x="129" y="192"/>
                    <a:pt x="129" y="192"/>
                  </a:cubicBezTo>
                  <a:cubicBezTo>
                    <a:pt x="129" y="202"/>
                    <a:pt x="129" y="202"/>
                    <a:pt x="129" y="202"/>
                  </a:cubicBezTo>
                  <a:cubicBezTo>
                    <a:pt x="43" y="202"/>
                    <a:pt x="43" y="202"/>
                    <a:pt x="43" y="202"/>
                  </a:cubicBezTo>
                  <a:lnTo>
                    <a:pt x="43" y="192"/>
                  </a:lnTo>
                  <a:close/>
                  <a:moveTo>
                    <a:pt x="129" y="126"/>
                  </a:moveTo>
                  <a:cubicBezTo>
                    <a:pt x="43" y="126"/>
                    <a:pt x="43" y="126"/>
                    <a:pt x="43" y="12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129" y="135"/>
                    <a:pt x="129" y="135"/>
                    <a:pt x="129" y="135"/>
                  </a:cubicBezTo>
                  <a:lnTo>
                    <a:pt x="129" y="126"/>
                  </a:lnTo>
                  <a:close/>
                  <a:moveTo>
                    <a:pt x="208" y="111"/>
                  </a:moveTo>
                  <a:cubicBezTo>
                    <a:pt x="215" y="101"/>
                    <a:pt x="215" y="101"/>
                    <a:pt x="215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9" y="90"/>
                    <a:pt x="219" y="90"/>
                    <a:pt x="219" y="90"/>
                  </a:cubicBezTo>
                  <a:cubicBezTo>
                    <a:pt x="208" y="106"/>
                    <a:pt x="208" y="106"/>
                    <a:pt x="208" y="106"/>
                  </a:cubicBezTo>
                  <a:lnTo>
                    <a:pt x="208" y="111"/>
                  </a:lnTo>
                  <a:close/>
                  <a:moveTo>
                    <a:pt x="117" y="92"/>
                  </a:moveTo>
                  <a:cubicBezTo>
                    <a:pt x="43" y="92"/>
                    <a:pt x="43" y="92"/>
                    <a:pt x="43" y="92"/>
                  </a:cubicBezTo>
                  <a:cubicBezTo>
                    <a:pt x="43" y="102"/>
                    <a:pt x="43" y="102"/>
                    <a:pt x="43" y="102"/>
                  </a:cubicBezTo>
                  <a:cubicBezTo>
                    <a:pt x="117" y="102"/>
                    <a:pt x="117" y="102"/>
                    <a:pt x="117" y="102"/>
                  </a:cubicBezTo>
                  <a:lnTo>
                    <a:pt x="117" y="92"/>
                  </a:lnTo>
                  <a:close/>
                  <a:moveTo>
                    <a:pt x="43" y="235"/>
                  </a:moveTo>
                  <a:cubicBezTo>
                    <a:pt x="117" y="235"/>
                    <a:pt x="117" y="235"/>
                    <a:pt x="117" y="235"/>
                  </a:cubicBezTo>
                  <a:cubicBezTo>
                    <a:pt x="117" y="226"/>
                    <a:pt x="117" y="226"/>
                    <a:pt x="117" y="226"/>
                  </a:cubicBezTo>
                  <a:cubicBezTo>
                    <a:pt x="43" y="226"/>
                    <a:pt x="43" y="226"/>
                    <a:pt x="43" y="226"/>
                  </a:cubicBezTo>
                  <a:lnTo>
                    <a:pt x="43" y="235"/>
                  </a:lnTo>
                  <a:close/>
                  <a:moveTo>
                    <a:pt x="208" y="287"/>
                  </a:moveTo>
                  <a:cubicBezTo>
                    <a:pt x="11" y="287"/>
                    <a:pt x="11" y="287"/>
                    <a:pt x="11" y="28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1"/>
                    <a:pt x="40" y="26"/>
                    <a:pt x="44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219" y="300"/>
                    <a:pt x="219" y="300"/>
                    <a:pt x="219" y="300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08" y="173"/>
                    <a:pt x="208" y="173"/>
                    <a:pt x="208" y="173"/>
                  </a:cubicBezTo>
                  <a:lnTo>
                    <a:pt x="208" y="287"/>
                  </a:lnTo>
                  <a:close/>
                  <a:moveTo>
                    <a:pt x="117" y="159"/>
                  </a:moveTo>
                  <a:cubicBezTo>
                    <a:pt x="43" y="159"/>
                    <a:pt x="43" y="159"/>
                    <a:pt x="43" y="159"/>
                  </a:cubicBezTo>
                  <a:cubicBezTo>
                    <a:pt x="43" y="169"/>
                    <a:pt x="43" y="169"/>
                    <a:pt x="43" y="169"/>
                  </a:cubicBezTo>
                  <a:cubicBezTo>
                    <a:pt x="117" y="169"/>
                    <a:pt x="117" y="169"/>
                    <a:pt x="117" y="169"/>
                  </a:cubicBezTo>
                  <a:lnTo>
                    <a:pt x="117" y="159"/>
                  </a:lnTo>
                  <a:close/>
                  <a:moveTo>
                    <a:pt x="41" y="36"/>
                  </a:moveTo>
                  <a:cubicBezTo>
                    <a:pt x="43" y="29"/>
                    <a:pt x="50" y="25"/>
                    <a:pt x="57" y="22"/>
                  </a:cubicBezTo>
                  <a:cubicBezTo>
                    <a:pt x="63" y="21"/>
                    <a:pt x="71" y="20"/>
                    <a:pt x="77" y="20"/>
                  </a:cubicBezTo>
                  <a:cubicBezTo>
                    <a:pt x="80" y="20"/>
                    <a:pt x="83" y="20"/>
                    <a:pt x="86" y="20"/>
                  </a:cubicBezTo>
                  <a:cubicBezTo>
                    <a:pt x="87" y="20"/>
                    <a:pt x="88" y="20"/>
                    <a:pt x="89" y="20"/>
                  </a:cubicBezTo>
                  <a:cubicBezTo>
                    <a:pt x="89" y="9"/>
                    <a:pt x="98" y="0"/>
                    <a:pt x="110" y="0"/>
                  </a:cubicBezTo>
                  <a:cubicBezTo>
                    <a:pt x="121" y="0"/>
                    <a:pt x="130" y="9"/>
                    <a:pt x="130" y="20"/>
                  </a:cubicBezTo>
                  <a:cubicBezTo>
                    <a:pt x="131" y="20"/>
                    <a:pt x="132" y="20"/>
                    <a:pt x="133" y="20"/>
                  </a:cubicBezTo>
                  <a:cubicBezTo>
                    <a:pt x="136" y="20"/>
                    <a:pt x="139" y="20"/>
                    <a:pt x="142" y="20"/>
                  </a:cubicBezTo>
                  <a:cubicBezTo>
                    <a:pt x="149" y="20"/>
                    <a:pt x="156" y="21"/>
                    <a:pt x="162" y="22"/>
                  </a:cubicBezTo>
                  <a:cubicBezTo>
                    <a:pt x="170" y="25"/>
                    <a:pt x="176" y="29"/>
                    <a:pt x="178" y="36"/>
                  </a:cubicBezTo>
                  <a:cubicBezTo>
                    <a:pt x="179" y="38"/>
                    <a:pt x="179" y="41"/>
                    <a:pt x="179" y="43"/>
                  </a:cubicBezTo>
                  <a:cubicBezTo>
                    <a:pt x="145" y="43"/>
                    <a:pt x="74" y="43"/>
                    <a:pt x="40" y="43"/>
                  </a:cubicBezTo>
                  <a:cubicBezTo>
                    <a:pt x="40" y="41"/>
                    <a:pt x="41" y="38"/>
                    <a:pt x="41" y="36"/>
                  </a:cubicBezTo>
                  <a:close/>
                  <a:moveTo>
                    <a:pt x="99" y="20"/>
                  </a:moveTo>
                  <a:cubicBezTo>
                    <a:pt x="103" y="20"/>
                    <a:pt x="106" y="20"/>
                    <a:pt x="110" y="20"/>
                  </a:cubicBezTo>
                  <a:cubicBezTo>
                    <a:pt x="113" y="20"/>
                    <a:pt x="116" y="20"/>
                    <a:pt x="120" y="20"/>
                  </a:cubicBezTo>
                  <a:cubicBezTo>
                    <a:pt x="119" y="15"/>
                    <a:pt x="115" y="11"/>
                    <a:pt x="110" y="11"/>
                  </a:cubicBezTo>
                  <a:cubicBezTo>
                    <a:pt x="104" y="11"/>
                    <a:pt x="100" y="15"/>
                    <a:pt x="99" y="20"/>
                  </a:cubicBezTo>
                  <a:close/>
                  <a:moveTo>
                    <a:pt x="190" y="269"/>
                  </a:moveTo>
                  <a:cubicBezTo>
                    <a:pt x="29" y="269"/>
                    <a:pt x="29" y="269"/>
                    <a:pt x="29" y="26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278"/>
                    <a:pt x="19" y="278"/>
                    <a:pt x="19" y="278"/>
                  </a:cubicBezTo>
                  <a:cubicBezTo>
                    <a:pt x="200" y="278"/>
                    <a:pt x="200" y="278"/>
                    <a:pt x="200" y="278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190" y="199"/>
                    <a:pt x="190" y="199"/>
                    <a:pt x="190" y="199"/>
                  </a:cubicBezTo>
                  <a:lnTo>
                    <a:pt x="190" y="269"/>
                  </a:lnTo>
                  <a:close/>
                  <a:moveTo>
                    <a:pt x="200" y="119"/>
                  </a:moveTo>
                  <a:cubicBezTo>
                    <a:pt x="190" y="133"/>
                    <a:pt x="190" y="133"/>
                    <a:pt x="190" y="133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200" y="124"/>
                    <a:pt x="200" y="124"/>
                    <a:pt x="200" y="124"/>
                  </a:cubicBezTo>
                  <a:lnTo>
                    <a:pt x="200" y="119"/>
                  </a:lnTo>
                  <a:close/>
                  <a:moveTo>
                    <a:pt x="215" y="35"/>
                  </a:moveTo>
                  <a:cubicBezTo>
                    <a:pt x="219" y="35"/>
                    <a:pt x="219" y="35"/>
                    <a:pt x="219" y="35"/>
                  </a:cubicBezTo>
                  <a:cubicBezTo>
                    <a:pt x="219" y="22"/>
                    <a:pt x="219" y="22"/>
                    <a:pt x="219" y="22"/>
                  </a:cubicBezTo>
                  <a:cubicBezTo>
                    <a:pt x="175" y="22"/>
                    <a:pt x="175" y="22"/>
                    <a:pt x="175" y="22"/>
                  </a:cubicBezTo>
                  <a:cubicBezTo>
                    <a:pt x="179" y="26"/>
                    <a:pt x="182" y="30"/>
                    <a:pt x="184" y="36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08" y="44"/>
                    <a:pt x="208" y="44"/>
                    <a:pt x="208" y="44"/>
                  </a:cubicBezTo>
                  <a:lnTo>
                    <a:pt x="215" y="35"/>
                  </a:lnTo>
                  <a:close/>
                  <a:moveTo>
                    <a:pt x="246" y="41"/>
                  </a:moveTo>
                  <a:cubicBezTo>
                    <a:pt x="182" y="134"/>
                    <a:pt x="182" y="134"/>
                    <a:pt x="182" y="134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56" y="92"/>
                    <a:pt x="156" y="92"/>
                    <a:pt x="156" y="92"/>
                  </a:cubicBezTo>
                  <a:cubicBezTo>
                    <a:pt x="169" y="113"/>
                    <a:pt x="169" y="113"/>
                    <a:pt x="169" y="113"/>
                  </a:cubicBezTo>
                  <a:cubicBezTo>
                    <a:pt x="218" y="41"/>
                    <a:pt x="218" y="41"/>
                    <a:pt x="218" y="41"/>
                  </a:cubicBezTo>
                  <a:lnTo>
                    <a:pt x="246" y="41"/>
                  </a:lnTo>
                  <a:close/>
                  <a:moveTo>
                    <a:pt x="246" y="107"/>
                  </a:moveTo>
                  <a:cubicBezTo>
                    <a:pt x="182" y="201"/>
                    <a:pt x="182" y="201"/>
                    <a:pt x="182" y="201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56" y="159"/>
                    <a:pt x="156" y="159"/>
                    <a:pt x="156" y="159"/>
                  </a:cubicBezTo>
                  <a:cubicBezTo>
                    <a:pt x="169" y="180"/>
                    <a:pt x="169" y="180"/>
                    <a:pt x="169" y="180"/>
                  </a:cubicBezTo>
                  <a:cubicBezTo>
                    <a:pt x="218" y="107"/>
                    <a:pt x="218" y="107"/>
                    <a:pt x="218" y="107"/>
                  </a:cubicBezTo>
                  <a:lnTo>
                    <a:pt x="246" y="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74075" tIns="37038" rIns="74075" bIns="37038"/>
            <a:lstStyle/>
            <a:p>
              <a:endParaRPr lang="zh-CN" altLang="en-US" sz="162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组合 28"/>
          <p:cNvGrpSpPr>
            <a:grpSpLocks/>
          </p:cNvGrpSpPr>
          <p:nvPr/>
        </p:nvGrpSpPr>
        <p:grpSpPr bwMode="auto">
          <a:xfrm>
            <a:off x="3809707" y="3414336"/>
            <a:ext cx="560070" cy="561500"/>
            <a:chOff x="5722325" y="2492896"/>
            <a:chExt cx="864096" cy="864096"/>
          </a:xfrm>
        </p:grpSpPr>
        <p:sp>
          <p:nvSpPr>
            <p:cNvPr id="21" name="椭圆 20"/>
            <p:cNvSpPr/>
            <p:nvPr/>
          </p:nvSpPr>
          <p:spPr>
            <a:xfrm>
              <a:off x="5722325" y="2492896"/>
              <a:ext cx="864096" cy="864096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17276">
                <a:defRPr/>
              </a:pPr>
              <a:endParaRPr lang="zh-CN" altLang="en-US" sz="27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880844" y="2636912"/>
              <a:ext cx="563653" cy="580892"/>
            </a:xfrm>
            <a:custGeom>
              <a:avLst/>
              <a:gdLst>
                <a:gd name="T0" fmla="*/ 2147483646 w 353"/>
                <a:gd name="T1" fmla="*/ 2147483646 h 460"/>
                <a:gd name="T2" fmla="*/ 2147483646 w 353"/>
                <a:gd name="T3" fmla="*/ 2147483646 h 460"/>
                <a:gd name="T4" fmla="*/ 2147483646 w 353"/>
                <a:gd name="T5" fmla="*/ 2147483646 h 460"/>
                <a:gd name="T6" fmla="*/ 2147483646 w 353"/>
                <a:gd name="T7" fmla="*/ 2147483646 h 460"/>
                <a:gd name="T8" fmla="*/ 2147483646 w 353"/>
                <a:gd name="T9" fmla="*/ 2147483646 h 460"/>
                <a:gd name="T10" fmla="*/ 2147483646 w 353"/>
                <a:gd name="T11" fmla="*/ 2147483646 h 460"/>
                <a:gd name="T12" fmla="*/ 2147483646 w 353"/>
                <a:gd name="T13" fmla="*/ 2147483646 h 460"/>
                <a:gd name="T14" fmla="*/ 2147483646 w 353"/>
                <a:gd name="T15" fmla="*/ 2147483646 h 460"/>
                <a:gd name="T16" fmla="*/ 2147483646 w 353"/>
                <a:gd name="T17" fmla="*/ 2147483646 h 460"/>
                <a:gd name="T18" fmla="*/ 2147483646 w 353"/>
                <a:gd name="T19" fmla="*/ 2147483646 h 460"/>
                <a:gd name="T20" fmla="*/ 2147483646 w 353"/>
                <a:gd name="T21" fmla="*/ 2147483646 h 460"/>
                <a:gd name="T22" fmla="*/ 2147483646 w 353"/>
                <a:gd name="T23" fmla="*/ 2147483646 h 460"/>
                <a:gd name="T24" fmla="*/ 2147483646 w 353"/>
                <a:gd name="T25" fmla="*/ 2147483646 h 460"/>
                <a:gd name="T26" fmla="*/ 2147483646 w 353"/>
                <a:gd name="T27" fmla="*/ 2147483646 h 460"/>
                <a:gd name="T28" fmla="*/ 2147483646 w 353"/>
                <a:gd name="T29" fmla="*/ 2147483646 h 460"/>
                <a:gd name="T30" fmla="*/ 2147483646 w 353"/>
                <a:gd name="T31" fmla="*/ 2147483646 h 460"/>
                <a:gd name="T32" fmla="*/ 2147483646 w 353"/>
                <a:gd name="T33" fmla="*/ 2147483646 h 460"/>
                <a:gd name="T34" fmla="*/ 2147483646 w 353"/>
                <a:gd name="T35" fmla="*/ 2147483646 h 460"/>
                <a:gd name="T36" fmla="*/ 2147483646 w 353"/>
                <a:gd name="T37" fmla="*/ 2147483646 h 460"/>
                <a:gd name="T38" fmla="*/ 2147483646 w 353"/>
                <a:gd name="T39" fmla="*/ 2147483646 h 460"/>
                <a:gd name="T40" fmla="*/ 2147483646 w 353"/>
                <a:gd name="T41" fmla="*/ 2147483646 h 460"/>
                <a:gd name="T42" fmla="*/ 2147483646 w 353"/>
                <a:gd name="T43" fmla="*/ 2147483646 h 460"/>
                <a:gd name="T44" fmla="*/ 2147483646 w 353"/>
                <a:gd name="T45" fmla="*/ 2147483646 h 460"/>
                <a:gd name="T46" fmla="*/ 2147483646 w 353"/>
                <a:gd name="T47" fmla="*/ 2147483646 h 460"/>
                <a:gd name="T48" fmla="*/ 2147483646 w 353"/>
                <a:gd name="T49" fmla="*/ 2147483646 h 460"/>
                <a:gd name="T50" fmla="*/ 2147483646 w 353"/>
                <a:gd name="T51" fmla="*/ 2147483646 h 460"/>
                <a:gd name="T52" fmla="*/ 2147483646 w 353"/>
                <a:gd name="T53" fmla="*/ 2147483646 h 460"/>
                <a:gd name="T54" fmla="*/ 2147483646 w 353"/>
                <a:gd name="T55" fmla="*/ 2147483646 h 460"/>
                <a:gd name="T56" fmla="*/ 2147483646 w 353"/>
                <a:gd name="T57" fmla="*/ 2147483646 h 460"/>
                <a:gd name="T58" fmla="*/ 2147483646 w 353"/>
                <a:gd name="T59" fmla="*/ 2147483646 h 460"/>
                <a:gd name="T60" fmla="*/ 2147483646 w 353"/>
                <a:gd name="T61" fmla="*/ 2147483646 h 460"/>
                <a:gd name="T62" fmla="*/ 2147483646 w 353"/>
                <a:gd name="T63" fmla="*/ 2147483646 h 460"/>
                <a:gd name="T64" fmla="*/ 2147483646 w 353"/>
                <a:gd name="T65" fmla="*/ 2147483646 h 460"/>
                <a:gd name="T66" fmla="*/ 2147483646 w 353"/>
                <a:gd name="T67" fmla="*/ 2147483646 h 460"/>
                <a:gd name="T68" fmla="*/ 2147483646 w 353"/>
                <a:gd name="T69" fmla="*/ 2147483646 h 460"/>
                <a:gd name="T70" fmla="*/ 2147483646 w 353"/>
                <a:gd name="T71" fmla="*/ 2147483646 h 460"/>
                <a:gd name="T72" fmla="*/ 2147483646 w 353"/>
                <a:gd name="T73" fmla="*/ 2147483646 h 46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53"/>
                <a:gd name="T112" fmla="*/ 0 h 460"/>
                <a:gd name="T113" fmla="*/ 353 w 353"/>
                <a:gd name="T114" fmla="*/ 460 h 46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53" h="460">
                  <a:moveTo>
                    <a:pt x="63" y="420"/>
                  </a:moveTo>
                  <a:cubicBezTo>
                    <a:pt x="46" y="420"/>
                    <a:pt x="46" y="420"/>
                    <a:pt x="46" y="420"/>
                  </a:cubicBezTo>
                  <a:cubicBezTo>
                    <a:pt x="4" y="420"/>
                    <a:pt x="0" y="394"/>
                    <a:pt x="9" y="358"/>
                  </a:cubicBezTo>
                  <a:cubicBezTo>
                    <a:pt x="36" y="254"/>
                    <a:pt x="36" y="254"/>
                    <a:pt x="36" y="254"/>
                  </a:cubicBezTo>
                  <a:cubicBezTo>
                    <a:pt x="40" y="237"/>
                    <a:pt x="48" y="223"/>
                    <a:pt x="59" y="213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3" y="211"/>
                    <a:pt x="63" y="211"/>
                    <a:pt x="63" y="211"/>
                  </a:cubicBezTo>
                  <a:cubicBezTo>
                    <a:pt x="107" y="199"/>
                    <a:pt x="107" y="199"/>
                    <a:pt x="107" y="199"/>
                  </a:cubicBezTo>
                  <a:cubicBezTo>
                    <a:pt x="104" y="241"/>
                    <a:pt x="104" y="241"/>
                    <a:pt x="104" y="241"/>
                  </a:cubicBezTo>
                  <a:cubicBezTo>
                    <a:pt x="117" y="239"/>
                    <a:pt x="117" y="239"/>
                    <a:pt x="117" y="239"/>
                  </a:cubicBezTo>
                  <a:cubicBezTo>
                    <a:pt x="106" y="250"/>
                    <a:pt x="106" y="250"/>
                    <a:pt x="106" y="250"/>
                  </a:cubicBezTo>
                  <a:cubicBezTo>
                    <a:pt x="107" y="251"/>
                    <a:pt x="107" y="251"/>
                    <a:pt x="107" y="251"/>
                  </a:cubicBezTo>
                  <a:cubicBezTo>
                    <a:pt x="107" y="252"/>
                    <a:pt x="113" y="263"/>
                    <a:pt x="121" y="277"/>
                  </a:cubicBezTo>
                  <a:cubicBezTo>
                    <a:pt x="75" y="277"/>
                    <a:pt x="75" y="277"/>
                    <a:pt x="75" y="277"/>
                  </a:cubicBezTo>
                  <a:cubicBezTo>
                    <a:pt x="63" y="290"/>
                    <a:pt x="63" y="290"/>
                    <a:pt x="63" y="290"/>
                  </a:cubicBezTo>
                  <a:cubicBezTo>
                    <a:pt x="63" y="420"/>
                    <a:pt x="63" y="420"/>
                    <a:pt x="63" y="420"/>
                  </a:cubicBezTo>
                  <a:close/>
                  <a:moveTo>
                    <a:pt x="81" y="297"/>
                  </a:moveTo>
                  <a:cubicBezTo>
                    <a:pt x="81" y="419"/>
                    <a:pt x="81" y="419"/>
                    <a:pt x="81" y="419"/>
                  </a:cubicBezTo>
                  <a:cubicBezTo>
                    <a:pt x="279" y="419"/>
                    <a:pt x="279" y="419"/>
                    <a:pt x="279" y="419"/>
                  </a:cubicBezTo>
                  <a:cubicBezTo>
                    <a:pt x="279" y="297"/>
                    <a:pt x="279" y="297"/>
                    <a:pt x="279" y="297"/>
                  </a:cubicBezTo>
                  <a:cubicBezTo>
                    <a:pt x="81" y="297"/>
                    <a:pt x="81" y="297"/>
                    <a:pt x="81" y="297"/>
                  </a:cubicBezTo>
                  <a:close/>
                  <a:moveTo>
                    <a:pt x="114" y="129"/>
                  </a:moveTo>
                  <a:cubicBezTo>
                    <a:pt x="112" y="104"/>
                    <a:pt x="111" y="93"/>
                    <a:pt x="119" y="68"/>
                  </a:cubicBezTo>
                  <a:cubicBezTo>
                    <a:pt x="134" y="79"/>
                    <a:pt x="172" y="73"/>
                    <a:pt x="189" y="66"/>
                  </a:cubicBezTo>
                  <a:cubicBezTo>
                    <a:pt x="197" y="79"/>
                    <a:pt x="213" y="82"/>
                    <a:pt x="227" y="77"/>
                  </a:cubicBezTo>
                  <a:cubicBezTo>
                    <a:pt x="231" y="98"/>
                    <a:pt x="231" y="101"/>
                    <a:pt x="230" y="130"/>
                  </a:cubicBezTo>
                  <a:cubicBezTo>
                    <a:pt x="230" y="130"/>
                    <a:pt x="247" y="116"/>
                    <a:pt x="249" y="104"/>
                  </a:cubicBezTo>
                  <a:cubicBezTo>
                    <a:pt x="251" y="92"/>
                    <a:pt x="247" y="44"/>
                    <a:pt x="241" y="36"/>
                  </a:cubicBezTo>
                  <a:cubicBezTo>
                    <a:pt x="234" y="19"/>
                    <a:pt x="217" y="8"/>
                    <a:pt x="186" y="12"/>
                  </a:cubicBezTo>
                  <a:cubicBezTo>
                    <a:pt x="156" y="0"/>
                    <a:pt x="120" y="13"/>
                    <a:pt x="106" y="30"/>
                  </a:cubicBezTo>
                  <a:cubicBezTo>
                    <a:pt x="99" y="38"/>
                    <a:pt x="91" y="105"/>
                    <a:pt x="98" y="115"/>
                  </a:cubicBezTo>
                  <a:cubicBezTo>
                    <a:pt x="106" y="125"/>
                    <a:pt x="114" y="129"/>
                    <a:pt x="114" y="129"/>
                  </a:cubicBezTo>
                  <a:close/>
                  <a:moveTo>
                    <a:pt x="56" y="438"/>
                  </a:moveTo>
                  <a:cubicBezTo>
                    <a:pt x="303" y="438"/>
                    <a:pt x="303" y="438"/>
                    <a:pt x="303" y="438"/>
                  </a:cubicBezTo>
                  <a:cubicBezTo>
                    <a:pt x="289" y="460"/>
                    <a:pt x="289" y="460"/>
                    <a:pt x="289" y="460"/>
                  </a:cubicBezTo>
                  <a:cubicBezTo>
                    <a:pt x="68" y="460"/>
                    <a:pt x="68" y="460"/>
                    <a:pt x="68" y="460"/>
                  </a:cubicBezTo>
                  <a:cubicBezTo>
                    <a:pt x="56" y="438"/>
                    <a:pt x="56" y="438"/>
                    <a:pt x="56" y="438"/>
                  </a:cubicBezTo>
                  <a:close/>
                  <a:moveTo>
                    <a:pt x="317" y="254"/>
                  </a:moveTo>
                  <a:cubicBezTo>
                    <a:pt x="344" y="358"/>
                    <a:pt x="344" y="358"/>
                    <a:pt x="344" y="358"/>
                  </a:cubicBezTo>
                  <a:cubicBezTo>
                    <a:pt x="353" y="394"/>
                    <a:pt x="349" y="420"/>
                    <a:pt x="307" y="420"/>
                  </a:cubicBezTo>
                  <a:cubicBezTo>
                    <a:pt x="298" y="420"/>
                    <a:pt x="298" y="420"/>
                    <a:pt x="298" y="420"/>
                  </a:cubicBezTo>
                  <a:cubicBezTo>
                    <a:pt x="298" y="291"/>
                    <a:pt x="298" y="291"/>
                    <a:pt x="298" y="291"/>
                  </a:cubicBezTo>
                  <a:cubicBezTo>
                    <a:pt x="283" y="277"/>
                    <a:pt x="283" y="277"/>
                    <a:pt x="283" y="277"/>
                  </a:cubicBezTo>
                  <a:cubicBezTo>
                    <a:pt x="234" y="277"/>
                    <a:pt x="234" y="277"/>
                    <a:pt x="234" y="277"/>
                  </a:cubicBezTo>
                  <a:cubicBezTo>
                    <a:pt x="243" y="263"/>
                    <a:pt x="249" y="252"/>
                    <a:pt x="249" y="251"/>
                  </a:cubicBezTo>
                  <a:cubicBezTo>
                    <a:pt x="250" y="250"/>
                    <a:pt x="250" y="250"/>
                    <a:pt x="250" y="250"/>
                  </a:cubicBezTo>
                  <a:cubicBezTo>
                    <a:pt x="239" y="239"/>
                    <a:pt x="239" y="239"/>
                    <a:pt x="239" y="239"/>
                  </a:cubicBezTo>
                  <a:cubicBezTo>
                    <a:pt x="252" y="241"/>
                    <a:pt x="252" y="241"/>
                    <a:pt x="252" y="241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93" y="211"/>
                    <a:pt x="293" y="211"/>
                    <a:pt x="293" y="211"/>
                  </a:cubicBezTo>
                  <a:cubicBezTo>
                    <a:pt x="296" y="211"/>
                    <a:pt x="296" y="211"/>
                    <a:pt x="296" y="211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307" y="226"/>
                    <a:pt x="313" y="240"/>
                    <a:pt x="316" y="254"/>
                  </a:cubicBezTo>
                  <a:cubicBezTo>
                    <a:pt x="317" y="254"/>
                    <a:pt x="317" y="254"/>
                    <a:pt x="317" y="254"/>
                  </a:cubicBezTo>
                  <a:close/>
                  <a:moveTo>
                    <a:pt x="228" y="277"/>
                  </a:moveTo>
                  <a:cubicBezTo>
                    <a:pt x="235" y="265"/>
                    <a:pt x="240" y="255"/>
                    <a:pt x="243" y="251"/>
                  </a:cubicBezTo>
                  <a:cubicBezTo>
                    <a:pt x="229" y="238"/>
                    <a:pt x="229" y="238"/>
                    <a:pt x="229" y="238"/>
                  </a:cubicBezTo>
                  <a:cubicBezTo>
                    <a:pt x="231" y="233"/>
                    <a:pt x="231" y="233"/>
                    <a:pt x="231" y="233"/>
                  </a:cubicBezTo>
                  <a:cubicBezTo>
                    <a:pt x="246" y="235"/>
                    <a:pt x="246" y="235"/>
                    <a:pt x="246" y="235"/>
                  </a:cubicBezTo>
                  <a:cubicBezTo>
                    <a:pt x="245" y="199"/>
                    <a:pt x="245" y="199"/>
                    <a:pt x="245" y="199"/>
                  </a:cubicBezTo>
                  <a:cubicBezTo>
                    <a:pt x="230" y="195"/>
                    <a:pt x="230" y="195"/>
                    <a:pt x="230" y="195"/>
                  </a:cubicBezTo>
                  <a:cubicBezTo>
                    <a:pt x="218" y="204"/>
                    <a:pt x="218" y="204"/>
                    <a:pt x="218" y="204"/>
                  </a:cubicBezTo>
                  <a:cubicBezTo>
                    <a:pt x="187" y="277"/>
                    <a:pt x="187" y="277"/>
                    <a:pt x="187" y="277"/>
                  </a:cubicBezTo>
                  <a:cubicBezTo>
                    <a:pt x="228" y="277"/>
                    <a:pt x="228" y="277"/>
                    <a:pt x="228" y="277"/>
                  </a:cubicBezTo>
                  <a:close/>
                  <a:moveTo>
                    <a:pt x="111" y="198"/>
                  </a:moveTo>
                  <a:cubicBezTo>
                    <a:pt x="110" y="235"/>
                    <a:pt x="110" y="235"/>
                    <a:pt x="110" y="235"/>
                  </a:cubicBezTo>
                  <a:cubicBezTo>
                    <a:pt x="124" y="233"/>
                    <a:pt x="124" y="233"/>
                    <a:pt x="124" y="233"/>
                  </a:cubicBezTo>
                  <a:cubicBezTo>
                    <a:pt x="127" y="238"/>
                    <a:pt x="127" y="238"/>
                    <a:pt x="127" y="238"/>
                  </a:cubicBezTo>
                  <a:cubicBezTo>
                    <a:pt x="113" y="251"/>
                    <a:pt x="113" y="251"/>
                    <a:pt x="113" y="251"/>
                  </a:cubicBezTo>
                  <a:cubicBezTo>
                    <a:pt x="115" y="255"/>
                    <a:pt x="121" y="265"/>
                    <a:pt x="127" y="277"/>
                  </a:cubicBezTo>
                  <a:cubicBezTo>
                    <a:pt x="170" y="277"/>
                    <a:pt x="170" y="277"/>
                    <a:pt x="170" y="277"/>
                  </a:cubicBezTo>
                  <a:cubicBezTo>
                    <a:pt x="135" y="204"/>
                    <a:pt x="135" y="204"/>
                    <a:pt x="135" y="204"/>
                  </a:cubicBezTo>
                  <a:cubicBezTo>
                    <a:pt x="123" y="195"/>
                    <a:pt x="123" y="195"/>
                    <a:pt x="123" y="195"/>
                  </a:cubicBezTo>
                  <a:lnTo>
                    <a:pt x="111" y="198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2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4715016" y="3340769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40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技术路线</a:t>
            </a:r>
            <a:endParaRPr lang="zh-CN" altLang="en-US" sz="40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90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512"/>
    </mc:Choice>
    <mc:Fallback xmlns="">
      <p:transition advClick="0" advTm="351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72E8FE5-B2E5-BC34-27CC-C41AE7631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272" y="69740"/>
            <a:ext cx="6294412" cy="45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zh-CN" altLang="en-US" sz="4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研究背景</a:t>
            </a:r>
            <a:r>
              <a:rPr lang="en-US" altLang="zh-CN" sz="4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-</a:t>
            </a:r>
            <a:r>
              <a:rPr lang="zh-CN" altLang="en-US" sz="4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离子液体</a:t>
            </a:r>
            <a:endParaRPr lang="zh-CN" altLang="en-US" sz="4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+mj-cs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CE29E7-9157-C4EE-3818-20C6F3574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64" y="1312202"/>
            <a:ext cx="4416136" cy="3129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1D4D5A-C0B1-03B9-4DE3-B511BCB79DDD}"/>
              </a:ext>
            </a:extLst>
          </p:cNvPr>
          <p:cNvSpPr txBox="1">
            <a:spLocks noChangeArrowheads="1"/>
          </p:cNvSpPr>
          <p:nvPr/>
        </p:nvSpPr>
        <p:spPr>
          <a:xfrm>
            <a:off x="-413009" y="4653575"/>
            <a:ext cx="5910305" cy="3952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zh-CN" altLang="en-US" sz="20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优势：低蒸汽压</a:t>
            </a:r>
            <a:endParaRPr lang="en-US" altLang="zh-CN" sz="20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 algn="ctr" fontAlgn="base"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zh-CN" altLang="en-US" sz="20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高离子导电性</a:t>
            </a:r>
            <a:endParaRPr lang="en-US" altLang="zh-CN" sz="20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 algn="ctr" fontAlgn="base"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zh-CN" altLang="en-US" sz="20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高温度稳定性</a:t>
            </a:r>
            <a:endParaRPr lang="en-US" altLang="zh-CN" sz="20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 algn="ctr" fontAlgn="base"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zh-CN" altLang="en-US" sz="20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良好的溶剂性能</a:t>
            </a:r>
            <a:endParaRPr lang="en-US" altLang="zh-CN" sz="20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 algn="ctr" fontAlgn="base"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zh-CN" altLang="en-US" sz="20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通过改变烷基链长可以很方便地改变性质</a:t>
            </a:r>
            <a:endParaRPr lang="en-US" altLang="zh-CN" sz="20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sz="3200" dirty="0"/>
          </a:p>
        </p:txBody>
      </p:sp>
      <p:pic>
        <p:nvPicPr>
          <p:cNvPr id="5" name="图片 9">
            <a:extLst>
              <a:ext uri="{FF2B5EF4-FFF2-40B4-BE49-F238E27FC236}">
                <a16:creationId xmlns:a16="http://schemas.microsoft.com/office/drawing/2014/main" id="{FEF01681-6619-1161-4077-CD62BD6EA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07375"/>
            <a:ext cx="4499264" cy="183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45545D12-0B6F-92A2-5E5E-C4B4B6864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0444" y="4791048"/>
            <a:ext cx="4968875" cy="108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4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细黑" pitchFamily="2" charset="-122"/>
              </a:defRPr>
            </a:lvl9pPr>
          </a:lstStyle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000" kern="0" dirty="0">
                <a:solidFill>
                  <a:srgbClr val="333399"/>
                </a:solidFill>
              </a:rPr>
              <a:t>问题：合成时间长（</a:t>
            </a:r>
            <a:r>
              <a:rPr lang="en-US" altLang="zh-CN" sz="2000" kern="0" dirty="0">
                <a:solidFill>
                  <a:srgbClr val="333399"/>
                </a:solidFill>
              </a:rPr>
              <a:t>2-7</a:t>
            </a:r>
            <a:r>
              <a:rPr lang="zh-CN" altLang="en-US" sz="2000" kern="0" dirty="0">
                <a:solidFill>
                  <a:srgbClr val="333399"/>
                </a:solidFill>
              </a:rPr>
              <a:t>天）</a:t>
            </a:r>
            <a:endParaRPr lang="en-US" altLang="zh-CN" sz="2000" kern="0" dirty="0">
              <a:solidFill>
                <a:srgbClr val="333399"/>
              </a:solidFill>
            </a:endParaRPr>
          </a:p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000" kern="0" dirty="0">
                <a:solidFill>
                  <a:srgbClr val="333399"/>
                </a:solidFill>
              </a:rPr>
              <a:t>反应动力学数据缺乏</a:t>
            </a:r>
            <a:endParaRPr lang="en-US" altLang="zh-CN" sz="2000" kern="0" dirty="0">
              <a:solidFill>
                <a:srgbClr val="333399"/>
              </a:solidFill>
            </a:endParaRPr>
          </a:p>
        </p:txBody>
      </p:sp>
      <p:pic>
        <p:nvPicPr>
          <p:cNvPr id="8" name="图片 7" descr="一些文字和图案&#10;&#10;描述已自动生成">
            <a:extLst>
              <a:ext uri="{FF2B5EF4-FFF2-40B4-BE49-F238E27FC236}">
                <a16:creationId xmlns:a16="http://schemas.microsoft.com/office/drawing/2014/main" id="{49E7054B-98FE-734B-C0F8-268748074C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52" y="1312202"/>
            <a:ext cx="1108720" cy="12742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B97507-9E42-7492-3C87-0DEEED3ABC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315" y="1334805"/>
            <a:ext cx="2023404" cy="126210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D172AAB-6BFB-57D9-833D-EC6C96531B4B}"/>
              </a:ext>
            </a:extLst>
          </p:cNvPr>
          <p:cNvSpPr txBox="1"/>
          <p:nvPr/>
        </p:nvSpPr>
        <p:spPr>
          <a:xfrm>
            <a:off x="4249619" y="5690952"/>
            <a:ext cx="55326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需要一种更快的方法，</a:t>
            </a:r>
            <a:endParaRPr lang="en-US" altLang="zh-CN" sz="2400" b="1" kern="0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</a:endParaRPr>
          </a:p>
          <a:p>
            <a:pPr algn="ctr">
              <a:defRPr/>
            </a:pPr>
            <a:r>
              <a:rPr lang="zh-CN" altLang="en-US" sz="2400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来减少实验数量。</a:t>
            </a:r>
            <a:endParaRPr lang="en-US" altLang="zh-CN" sz="2400" b="1" kern="0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804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CE064-988F-EA64-0028-3D77CFD94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FD83943-EC0B-28FE-1D71-C003B001F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644" y="105220"/>
            <a:ext cx="6294412" cy="45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zh-CN" altLang="en-US" sz="4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分子动力学方法</a:t>
            </a:r>
            <a:endParaRPr lang="zh-CN" altLang="en-US" sz="4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+mj-cs"/>
              <a:sym typeface="+mn-lt"/>
            </a:endParaRPr>
          </a:p>
        </p:txBody>
      </p:sp>
      <p:pic>
        <p:nvPicPr>
          <p:cNvPr id="7" name="图片 4" descr="图表, 散点图&#10;&#10;描述已自动生成">
            <a:extLst>
              <a:ext uri="{FF2B5EF4-FFF2-40B4-BE49-F238E27FC236}">
                <a16:creationId xmlns:a16="http://schemas.microsoft.com/office/drawing/2014/main" id="{CF3ED8AB-E465-0B90-711B-74A77E25F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5007"/>
            <a:ext cx="3621916" cy="3661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87D43C4-3FF7-51B9-6465-F208DDE21DAC}"/>
              </a:ext>
            </a:extLst>
          </p:cNvPr>
          <p:cNvSpPr txBox="1">
            <a:spLocks/>
          </p:cNvSpPr>
          <p:nvPr/>
        </p:nvSpPr>
        <p:spPr>
          <a:xfrm>
            <a:off x="3621916" y="1585841"/>
            <a:ext cx="5243788" cy="41197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40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分子动力学模拟：</a:t>
            </a:r>
            <a:endParaRPr lang="en-US" altLang="zh-CN" sz="40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zh-CN" altLang="en-US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分为基于牛顿力学的经典分子动力学（</a:t>
            </a:r>
            <a:r>
              <a:rPr lang="en-US" altLang="zh-CN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MD</a:t>
            </a:r>
            <a:r>
              <a:rPr lang="zh-CN" altLang="en-US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）和从头算分子动力学（</a:t>
            </a:r>
            <a:r>
              <a:rPr lang="en-US" altLang="zh-CN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AIMD</a:t>
            </a:r>
            <a:r>
              <a:rPr lang="zh-CN" altLang="en-US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）。</a:t>
            </a:r>
            <a:r>
              <a:rPr lang="en-US" altLang="zh-CN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AIMD</a:t>
            </a:r>
            <a:r>
              <a:rPr lang="zh-CN" altLang="en-US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用量子方法来模拟电子行为，结果很精确，但是消耗过多算力，很难得到能满足需要的数据。</a:t>
            </a:r>
            <a:endParaRPr lang="en-US" altLang="zh-CN" sz="32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zh-CN" altLang="en-US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本研究使用</a:t>
            </a:r>
            <a:r>
              <a:rPr lang="en-US" altLang="zh-CN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MD</a:t>
            </a:r>
            <a:r>
              <a:rPr lang="zh-CN" altLang="en-US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71311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07610-EBD8-A3E8-34F7-F43B59B94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6878A6B-2885-D14A-5295-A54061D0E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644" y="105220"/>
            <a:ext cx="6294412" cy="45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4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如何从</a:t>
            </a:r>
            <a:r>
              <a:rPr lang="en-US" altLang="zh-CN" sz="4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MD</a:t>
            </a:r>
            <a:r>
              <a:rPr lang="zh-CN" altLang="en-US" sz="40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中获取信息？</a:t>
            </a:r>
            <a:endParaRPr lang="zh-CN" altLang="en-US" sz="4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+mj-cs"/>
              <a:sym typeface="+mn-lt"/>
            </a:endParaRPr>
          </a:p>
        </p:txBody>
      </p:sp>
      <p:pic>
        <p:nvPicPr>
          <p:cNvPr id="3" name="图片 2" descr="日程表&#10;&#10;描述已自动生成">
            <a:extLst>
              <a:ext uri="{FF2B5EF4-FFF2-40B4-BE49-F238E27FC236}">
                <a16:creationId xmlns:a16="http://schemas.microsoft.com/office/drawing/2014/main" id="{133DC82F-2A26-7C5E-21C3-38C109EC3ED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1" y="1024344"/>
            <a:ext cx="9008598" cy="50331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F7951B-18D5-A9CC-751C-4757121DB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02" y="4911147"/>
            <a:ext cx="2167401" cy="8754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E097C7E-F25E-7E69-137A-1A9923A73A1C}"/>
                  </a:ext>
                </a:extLst>
              </p:cNvPr>
              <p:cNvSpPr txBox="1"/>
              <p:nvPr/>
            </p:nvSpPr>
            <p:spPr>
              <a:xfrm>
                <a:off x="262832" y="6111455"/>
                <a:ext cx="264088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𝛤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+mn-ea"/>
                      </a:rPr>
                      <m:t>：</m:t>
                    </m:r>
                  </m:oMath>
                </a14:m>
                <a:r>
                  <a:rPr lang="zh-CN" altLang="en-US" b="0" dirty="0">
                    <a:latin typeface="+mn-ea"/>
                    <a:ea typeface="+mn-ea"/>
                  </a:rPr>
                  <a:t>用于定量局部共溶剂浓度与整体平均浓度之差</a:t>
                </a:r>
                <a:endParaRPr lang="en-US" altLang="zh-CN" b="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E097C7E-F25E-7E69-137A-1A9923A73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32" y="6111455"/>
                <a:ext cx="2640888" cy="553998"/>
              </a:xfrm>
              <a:prstGeom prst="rect">
                <a:avLst/>
              </a:prstGeom>
              <a:blipFill>
                <a:blip r:embed="rId5"/>
                <a:stretch>
                  <a:fillRect l="-5312" t="-14444" r="-1386" b="-2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AC9669A-ED09-FE01-0129-0FF873491C20}"/>
                  </a:ext>
                </a:extLst>
              </p:cNvPr>
              <p:cNvSpPr txBox="1"/>
              <p:nvPr/>
            </p:nvSpPr>
            <p:spPr>
              <a:xfrm>
                <a:off x="3899624" y="6111455"/>
                <a:ext cx="187220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+mn-ea"/>
                      </a:rPr>
                      <m:t>𝜏</m:t>
                    </m:r>
                    <m:r>
                      <a:rPr lang="zh-CN" altLang="en-US" i="0">
                        <a:latin typeface="Cambria Math" panose="02040503050406030204" pitchFamily="18" charset="0"/>
                        <a:ea typeface="+mn-ea"/>
                      </a:rPr>
                      <m:t>：</m:t>
                    </m:r>
                  </m:oMath>
                </a14:m>
                <a:r>
                  <a:rPr lang="zh-CN" altLang="en-US" dirty="0">
                    <a:latin typeface="+mn-ea"/>
                    <a:ea typeface="+mn-ea"/>
                  </a:rPr>
                  <a:t>描述反应物和水之间氢键强度</a:t>
                </a:r>
                <a:endParaRPr lang="en-US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AC9669A-ED09-FE01-0129-0FF873491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624" y="6111455"/>
                <a:ext cx="1872208" cy="553998"/>
              </a:xfrm>
              <a:prstGeom prst="rect">
                <a:avLst/>
              </a:prstGeom>
              <a:blipFill>
                <a:blip r:embed="rId6"/>
                <a:stretch>
                  <a:fillRect l="-7818" t="-14444" b="-2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4D2FCD-3A95-BA17-02A3-EE0272491AF3}"/>
                  </a:ext>
                </a:extLst>
              </p:cNvPr>
              <p:cNvSpPr txBox="1"/>
              <p:nvPr/>
            </p:nvSpPr>
            <p:spPr>
              <a:xfrm>
                <a:off x="6767736" y="6059537"/>
                <a:ext cx="237626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+mn-ea"/>
                      </a:rPr>
                      <m:t>𝛿</m:t>
                    </m:r>
                  </m:oMath>
                </a14:m>
                <a:r>
                  <a:rPr lang="zh-CN" altLang="en-US" dirty="0">
                    <a:latin typeface="+mn-ea"/>
                    <a:ea typeface="+mn-ea"/>
                  </a:rPr>
                  <a:t>：描述反应物</a:t>
                </a:r>
                <a:endParaRPr lang="en-US" altLang="zh-CN" dirty="0">
                  <a:latin typeface="+mn-ea"/>
                  <a:ea typeface="+mn-ea"/>
                </a:endParaRPr>
              </a:p>
              <a:p>
                <a:r>
                  <a:rPr lang="zh-CN" altLang="en-US" dirty="0">
                    <a:latin typeface="+mn-ea"/>
                    <a:ea typeface="+mn-ea"/>
                  </a:rPr>
                  <a:t>亲水性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64D2FCD-3A95-BA17-02A3-EE0272491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736" y="6059537"/>
                <a:ext cx="2376264" cy="646331"/>
              </a:xfrm>
              <a:prstGeom prst="rect">
                <a:avLst/>
              </a:prstGeom>
              <a:blipFill>
                <a:blip r:embed="rId7"/>
                <a:stretch>
                  <a:fillRect l="-2051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5" descr="图表, 散点图&#10;&#10;描述已自动生成">
            <a:extLst>
              <a:ext uri="{FF2B5EF4-FFF2-40B4-BE49-F238E27FC236}">
                <a16:creationId xmlns:a16="http://schemas.microsoft.com/office/drawing/2014/main" id="{9E9B9D53-7285-D976-9C2B-5DC9E6665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465" y="941776"/>
            <a:ext cx="1431608" cy="1346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2475144-7AB5-5CB2-8930-DE924CCB8FB7}"/>
              </a:ext>
            </a:extLst>
          </p:cNvPr>
          <p:cNvSpPr txBox="1">
            <a:spLocks/>
          </p:cNvSpPr>
          <p:nvPr/>
        </p:nvSpPr>
        <p:spPr>
          <a:xfrm>
            <a:off x="5223344" y="1307172"/>
            <a:ext cx="3615856" cy="659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f(		 ) =k?</a:t>
            </a:r>
            <a:endParaRPr lang="zh-CN" altLang="en-US" sz="32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215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844A2-6113-D67D-A67F-7A63347AE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253F800-C1BC-B005-9092-4080B59B6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644" y="105220"/>
            <a:ext cx="6294412" cy="45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zh-CN" altLang="en-US" sz="4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先前研究</a:t>
            </a:r>
            <a:r>
              <a:rPr lang="en-US" altLang="zh-CN" sz="4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-</a:t>
            </a:r>
            <a:r>
              <a:rPr lang="zh-CN" altLang="en-US" sz="4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使用</a:t>
            </a:r>
            <a:r>
              <a:rPr lang="en-US" altLang="zh-CN" sz="4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3D CNN</a:t>
            </a:r>
            <a:r>
              <a:rPr lang="zh-CN" altLang="en-US" sz="4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方法</a:t>
            </a:r>
            <a:endParaRPr lang="zh-CN" altLang="en-US" sz="4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+mj-cs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031944-1196-838F-3F1D-B5C96C0D7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762" y="991980"/>
            <a:ext cx="5900476" cy="22450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25D3873-FC65-BC1F-919D-16353AB06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794" y="3237039"/>
            <a:ext cx="6294412" cy="15177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AB314A2-0BE3-3BF7-BD0F-42B2E952D120}"/>
              </a:ext>
            </a:extLst>
          </p:cNvPr>
          <p:cNvSpPr txBox="1"/>
          <p:nvPr/>
        </p:nvSpPr>
        <p:spPr>
          <a:xfrm>
            <a:off x="227309" y="4672077"/>
            <a:ext cx="868938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从</a:t>
            </a:r>
            <a:r>
              <a:rPr lang="en-US" altLang="zh-CN" sz="28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MD</a:t>
            </a:r>
            <a:r>
              <a:rPr lang="zh-CN" altLang="en-US" sz="28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中获取三维轨迹信息</a:t>
            </a:r>
            <a:endParaRPr lang="en-US" altLang="zh-CN" sz="28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/>
            <a:r>
              <a:rPr lang="zh-CN" altLang="en-US" sz="28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生成如（</a:t>
            </a:r>
            <a:r>
              <a:rPr lang="en-US" altLang="zh-CN" sz="2800" b="1" dirty="0" err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x,y,z,c</a:t>
            </a:r>
            <a:r>
              <a:rPr lang="zh-CN" altLang="en-US" sz="28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）的体素</a:t>
            </a:r>
            <a:endParaRPr lang="en-US" altLang="zh-CN" sz="28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/>
            <a:r>
              <a:rPr lang="zh-CN" altLang="en-US" sz="28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将体素在时间上平均，得到体素表示</a:t>
            </a:r>
            <a:endParaRPr lang="en-US" altLang="zh-CN" sz="28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/>
            <a:r>
              <a:rPr lang="zh-CN" altLang="en-US" sz="28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将体素表示作为神经网络输入项，将动力学数据作为数据标记和输出项，训练神经网络。</a:t>
            </a:r>
          </a:p>
        </p:txBody>
      </p:sp>
    </p:spTree>
    <p:extLst>
      <p:ext uri="{BB962C8B-B14F-4D97-AF65-F5344CB8AC3E}">
        <p14:creationId xmlns:p14="http://schemas.microsoft.com/office/powerpoint/2010/main" val="2461496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A612E-855F-C2E1-09AC-5F5F80D03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B4027A7-81A2-F531-007C-E088CA23E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644" y="105220"/>
            <a:ext cx="6294412" cy="45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zh-CN" altLang="en-US" sz="4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先前研究</a:t>
            </a:r>
            <a:endParaRPr lang="zh-CN" altLang="en-US" sz="4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+mj-cs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CD7FB5-A371-9555-8AF6-9F09A677B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64" y="1652672"/>
            <a:ext cx="8581072" cy="30900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6B25711-0BCB-EF68-821A-05908A2847E4}"/>
              </a:ext>
            </a:extLst>
          </p:cNvPr>
          <p:cNvSpPr txBox="1"/>
          <p:nvPr/>
        </p:nvSpPr>
        <p:spPr>
          <a:xfrm>
            <a:off x="1910080" y="5466762"/>
            <a:ext cx="5323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3D CNN</a:t>
            </a:r>
            <a:r>
              <a:rPr lang="zh-CN" altLang="en-US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取得了很好的结果。</a:t>
            </a:r>
          </a:p>
        </p:txBody>
      </p:sp>
    </p:spTree>
    <p:extLst>
      <p:ext uri="{BB962C8B-B14F-4D97-AF65-F5344CB8AC3E}">
        <p14:creationId xmlns:p14="http://schemas.microsoft.com/office/powerpoint/2010/main" val="1397610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60415-A77F-59BF-1F19-6271462E7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294BA70-0493-9960-2AA9-2C2CB0CA2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844" y="40640"/>
            <a:ext cx="6294412" cy="45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zh-CN" altLang="en-US" sz="4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技术路线</a:t>
            </a:r>
            <a:endParaRPr lang="zh-CN" altLang="en-US" sz="4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+mj-cs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34626F-0355-BE7C-3038-734D4A9B0844}"/>
              </a:ext>
            </a:extLst>
          </p:cNvPr>
          <p:cNvSpPr txBox="1"/>
          <p:nvPr/>
        </p:nvSpPr>
        <p:spPr>
          <a:xfrm>
            <a:off x="396240" y="1710174"/>
            <a:ext cx="4592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1. </a:t>
            </a:r>
            <a:r>
              <a:rPr lang="zh-CN" altLang="en-US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从</a:t>
            </a:r>
            <a:r>
              <a:rPr lang="en-US" altLang="zh-CN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MD</a:t>
            </a:r>
            <a:r>
              <a:rPr lang="zh-CN" altLang="en-US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模拟到体素表示</a:t>
            </a:r>
          </a:p>
        </p:txBody>
      </p:sp>
      <p:pic>
        <p:nvPicPr>
          <p:cNvPr id="5" name="内容占位符 4" descr="图示&#10;&#10;描述已自动生成">
            <a:extLst>
              <a:ext uri="{FF2B5EF4-FFF2-40B4-BE49-F238E27FC236}">
                <a16:creationId xmlns:a16="http://schemas.microsoft.com/office/drawing/2014/main" id="{EE602293-8923-6E41-946D-A4D6BDB60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0" y="3089280"/>
            <a:ext cx="8808140" cy="213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10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91445-8B7B-0AA2-18C7-09AB2354C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低可信度描述已自动生成">
            <a:extLst>
              <a:ext uri="{FF2B5EF4-FFF2-40B4-BE49-F238E27FC236}">
                <a16:creationId xmlns:a16="http://schemas.microsoft.com/office/drawing/2014/main" id="{C510465A-3586-34BD-ED65-83B76718C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6" y="1955290"/>
            <a:ext cx="9066584" cy="480010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1B341CF-2894-911F-22E0-3F2769499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844" y="40640"/>
            <a:ext cx="6294412" cy="45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zh-CN" altLang="en-US" sz="4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技术路线</a:t>
            </a:r>
            <a:endParaRPr lang="zh-CN" altLang="en-US" sz="40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+mj-cs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CE5922-EC0D-99BC-8D04-67362AD5C747}"/>
              </a:ext>
            </a:extLst>
          </p:cNvPr>
          <p:cNvSpPr txBox="1"/>
          <p:nvPr/>
        </p:nvSpPr>
        <p:spPr>
          <a:xfrm>
            <a:off x="203200" y="1252974"/>
            <a:ext cx="4592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2. </a:t>
            </a:r>
            <a:r>
              <a:rPr lang="zh-CN" altLang="en-US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rPr>
              <a:t>训练和验证神经网络</a:t>
            </a:r>
          </a:p>
        </p:txBody>
      </p:sp>
    </p:spTree>
    <p:extLst>
      <p:ext uri="{BB962C8B-B14F-4D97-AF65-F5344CB8AC3E}">
        <p14:creationId xmlns:p14="http://schemas.microsoft.com/office/powerpoint/2010/main" val="1577703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0d081878-e7f5-4839-96a5-df4d7570992a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7705</TotalTime>
  <Words>364</Words>
  <Application>Microsoft Office PowerPoint</Application>
  <PresentationFormat>全屏显示(4:3)</PresentationFormat>
  <Paragraphs>64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等线</vt:lpstr>
      <vt:lpstr>黑体</vt:lpstr>
      <vt:lpstr>微软雅黑</vt:lpstr>
      <vt:lpstr>Agency FB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gao vivi</dc:creator>
  <cp:lastModifiedBy>Liz</cp:lastModifiedBy>
  <cp:revision>476</cp:revision>
  <dcterms:created xsi:type="dcterms:W3CDTF">2022-07-15T06:47:31Z</dcterms:created>
  <dcterms:modified xsi:type="dcterms:W3CDTF">2024-03-07T11:55:42Z</dcterms:modified>
</cp:coreProperties>
</file>